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6" r:id="rId4"/>
  </p:sldMasterIdLst>
  <p:notesMasterIdLst>
    <p:notesMasterId r:id="rId18"/>
  </p:notesMasterIdLst>
  <p:sldIdLst>
    <p:sldId id="1864" r:id="rId5"/>
    <p:sldId id="1845" r:id="rId6"/>
    <p:sldId id="1868" r:id="rId7"/>
    <p:sldId id="1849" r:id="rId8"/>
    <p:sldId id="1848" r:id="rId9"/>
    <p:sldId id="1852" r:id="rId10"/>
    <p:sldId id="1866" r:id="rId11"/>
    <p:sldId id="1867" r:id="rId12"/>
    <p:sldId id="1869" r:id="rId13"/>
    <p:sldId id="1870" r:id="rId14"/>
    <p:sldId id="1865" r:id="rId15"/>
    <p:sldId id="1846" r:id="rId16"/>
    <p:sldId id="186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0D4"/>
    <a:srgbClr val="00434C"/>
    <a:srgbClr val="003036"/>
    <a:srgbClr val="007788"/>
    <a:srgbClr val="6600CC"/>
    <a:srgbClr val="F0E6DC"/>
    <a:srgbClr val="D1B497"/>
    <a:srgbClr val="E3D1BF"/>
    <a:srgbClr val="AA673C"/>
    <a:srgbClr val="6A69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1" autoAdjust="0"/>
  </p:normalViewPr>
  <p:slideViewPr>
    <p:cSldViewPr snapToGrid="0">
      <p:cViewPr varScale="1">
        <p:scale>
          <a:sx n="102" d="100"/>
          <a:sy n="102" d="100"/>
        </p:scale>
        <p:origin x="954" y="318"/>
      </p:cViewPr>
      <p:guideLst>
        <p:guide orient="horz" pos="2160"/>
        <p:guide pos="480"/>
        <p:guide pos="7200"/>
        <p:guide pos="4368"/>
      </p:guideLst>
    </p:cSldViewPr>
  </p:slideViewPr>
  <p:outlineViewPr>
    <p:cViewPr>
      <p:scale>
        <a:sx n="33" d="100"/>
        <a:sy n="33" d="100"/>
      </p:scale>
      <p:origin x="0" y="-179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9344A0-3EDB-43AF-8B6D-88AA4D3CC45E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093824-0DCB-456A-BC66-3F024AEF276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Having it done BEFORE a healthcare crisis.</a:t>
          </a:r>
          <a:endParaRPr lang="en-US"/>
        </a:p>
      </dgm:t>
    </dgm:pt>
    <dgm:pt modelId="{1B513E92-162B-437A-915C-6E14432A14AF}" type="parTrans" cxnId="{CF819BA1-88DD-4BFD-89E1-022C6FE6811C}">
      <dgm:prSet/>
      <dgm:spPr/>
      <dgm:t>
        <a:bodyPr/>
        <a:lstStyle/>
        <a:p>
          <a:endParaRPr lang="en-US"/>
        </a:p>
      </dgm:t>
    </dgm:pt>
    <dgm:pt modelId="{8DE41475-3714-464D-891F-FA56D7F88915}" type="sibTrans" cxnId="{CF819BA1-88DD-4BFD-89E1-022C6FE6811C}">
      <dgm:prSet/>
      <dgm:spPr/>
      <dgm:t>
        <a:bodyPr/>
        <a:lstStyle/>
        <a:p>
          <a:endParaRPr lang="en-US"/>
        </a:p>
      </dgm:t>
    </dgm:pt>
    <dgm:pt modelId="{727FCE0E-880F-4C78-AADF-66A3BD8A3A4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/>
            <a:t>You never know WHEN you will need someone to speak for you</a:t>
          </a:r>
          <a:endParaRPr lang="en-US"/>
        </a:p>
      </dgm:t>
    </dgm:pt>
    <dgm:pt modelId="{C9F79E0E-01F0-4789-AC2D-540F5D6A80B9}" type="parTrans" cxnId="{75BFC1B8-EB39-4E34-B183-06ECD386FCEF}">
      <dgm:prSet/>
      <dgm:spPr/>
      <dgm:t>
        <a:bodyPr/>
        <a:lstStyle/>
        <a:p>
          <a:endParaRPr lang="en-US"/>
        </a:p>
      </dgm:t>
    </dgm:pt>
    <dgm:pt modelId="{996238B4-B73F-4B75-AC69-95FB027EBFF8}" type="sibTrans" cxnId="{75BFC1B8-EB39-4E34-B183-06ECD386FCEF}">
      <dgm:prSet/>
      <dgm:spPr/>
      <dgm:t>
        <a:bodyPr/>
        <a:lstStyle/>
        <a:p>
          <a:endParaRPr lang="en-US"/>
        </a:p>
      </dgm:t>
    </dgm:pt>
    <dgm:pt modelId="{04C8306E-D22F-40F2-9C5B-9BACD1501C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/>
            <a:t>Update whenever there is a change, ie: Children, changes in health, caring for someone else</a:t>
          </a:r>
          <a:endParaRPr lang="en-US"/>
        </a:p>
      </dgm:t>
    </dgm:pt>
    <dgm:pt modelId="{FDB5D489-F062-4596-BD32-6463C4B23813}" type="parTrans" cxnId="{EE5F50C2-39E7-47E8-800A-130E90854D33}">
      <dgm:prSet/>
      <dgm:spPr/>
      <dgm:t>
        <a:bodyPr/>
        <a:lstStyle/>
        <a:p>
          <a:endParaRPr lang="en-US"/>
        </a:p>
      </dgm:t>
    </dgm:pt>
    <dgm:pt modelId="{46D74103-2F88-4484-83CB-E1227910B3D4}" type="sibTrans" cxnId="{EE5F50C2-39E7-47E8-800A-130E90854D33}">
      <dgm:prSet/>
      <dgm:spPr/>
      <dgm:t>
        <a:bodyPr/>
        <a:lstStyle/>
        <a:p>
          <a:endParaRPr lang="en-US"/>
        </a:p>
      </dgm:t>
    </dgm:pt>
    <dgm:pt modelId="{7D78716D-225A-4A08-B5BB-89BB11D1D4B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When it is used and what it covers</a:t>
          </a:r>
          <a:endParaRPr lang="en-US"/>
        </a:p>
      </dgm:t>
    </dgm:pt>
    <dgm:pt modelId="{9B7BB64C-75C3-46C8-B8A0-D89C1565E48A}" type="parTrans" cxnId="{E92CF9A3-D879-4A7C-A9ED-7C19575306C9}">
      <dgm:prSet/>
      <dgm:spPr/>
      <dgm:t>
        <a:bodyPr/>
        <a:lstStyle/>
        <a:p>
          <a:endParaRPr lang="en-US"/>
        </a:p>
      </dgm:t>
    </dgm:pt>
    <dgm:pt modelId="{F666651A-EC91-43A7-9BB1-2E00A1FF2D2E}" type="sibTrans" cxnId="{E92CF9A3-D879-4A7C-A9ED-7C19575306C9}">
      <dgm:prSet/>
      <dgm:spPr/>
      <dgm:t>
        <a:bodyPr/>
        <a:lstStyle/>
        <a:p>
          <a:endParaRPr lang="en-US"/>
        </a:p>
      </dgm:t>
    </dgm:pt>
    <dgm:pt modelId="{F5D3AF3D-BA4F-4630-BEEE-39A5A7A1E0E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Understanding Durable Power of Attorney (DPOA)</a:t>
          </a:r>
          <a:endParaRPr lang="en-US"/>
        </a:p>
      </dgm:t>
    </dgm:pt>
    <dgm:pt modelId="{50DEA42C-D2A1-416F-BE0D-6D85DA65B376}" type="parTrans" cxnId="{3A2ED699-534F-4199-B814-49E9E9452DFC}">
      <dgm:prSet/>
      <dgm:spPr/>
      <dgm:t>
        <a:bodyPr/>
        <a:lstStyle/>
        <a:p>
          <a:endParaRPr lang="en-US"/>
        </a:p>
      </dgm:t>
    </dgm:pt>
    <dgm:pt modelId="{43CC8D34-8B44-4AF4-8D09-A7078E6A0A03}" type="sibTrans" cxnId="{3A2ED699-534F-4199-B814-49E9E9452DFC}">
      <dgm:prSet/>
      <dgm:spPr/>
      <dgm:t>
        <a:bodyPr/>
        <a:lstStyle/>
        <a:p>
          <a:endParaRPr lang="en-US"/>
        </a:p>
      </dgm:t>
    </dgm:pt>
    <dgm:pt modelId="{C3D05B90-9E98-443D-B3F2-FE086091C00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Where to find the document</a:t>
          </a:r>
          <a:endParaRPr lang="en-US"/>
        </a:p>
      </dgm:t>
    </dgm:pt>
    <dgm:pt modelId="{8E3BB150-59D4-4495-8005-15276BEE28D8}" type="parTrans" cxnId="{2C323A68-A6C8-476B-935D-96232A93A339}">
      <dgm:prSet/>
      <dgm:spPr/>
      <dgm:t>
        <a:bodyPr/>
        <a:lstStyle/>
        <a:p>
          <a:endParaRPr lang="en-US"/>
        </a:p>
      </dgm:t>
    </dgm:pt>
    <dgm:pt modelId="{A76FD0DC-0775-426E-8ED0-3E3001201D40}" type="sibTrans" cxnId="{2C323A68-A6C8-476B-935D-96232A93A339}">
      <dgm:prSet/>
      <dgm:spPr/>
      <dgm:t>
        <a:bodyPr/>
        <a:lstStyle/>
        <a:p>
          <a:endParaRPr lang="en-US"/>
        </a:p>
      </dgm:t>
    </dgm:pt>
    <dgm:pt modelId="{40D2AA9F-332C-44FD-9C03-FB1E8C7EB457}" type="pres">
      <dgm:prSet presAssocID="{369344A0-3EDB-43AF-8B6D-88AA4D3CC45E}" presName="root" presStyleCnt="0">
        <dgm:presLayoutVars>
          <dgm:dir/>
          <dgm:resizeHandles val="exact"/>
        </dgm:presLayoutVars>
      </dgm:prSet>
      <dgm:spPr/>
    </dgm:pt>
    <dgm:pt modelId="{61DA5832-EF32-498F-B776-61A008DA0EC1}" type="pres">
      <dgm:prSet presAssocID="{CB093824-0DCB-456A-BC66-3F024AEF2767}" presName="compNode" presStyleCnt="0"/>
      <dgm:spPr/>
    </dgm:pt>
    <dgm:pt modelId="{2EFA7703-8064-4F18-9170-DF7E62982D0D}" type="pres">
      <dgm:prSet presAssocID="{CB093824-0DCB-456A-BC66-3F024AEF276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6ACFB2DF-DAF6-4E60-87D3-DB7EA05A5C27}" type="pres">
      <dgm:prSet presAssocID="{CB093824-0DCB-456A-BC66-3F024AEF2767}" presName="iconSpace" presStyleCnt="0"/>
      <dgm:spPr/>
    </dgm:pt>
    <dgm:pt modelId="{225B29EC-212E-4584-A5AD-FB52347EED1A}" type="pres">
      <dgm:prSet presAssocID="{CB093824-0DCB-456A-BC66-3F024AEF2767}" presName="parTx" presStyleLbl="revTx" presStyleIdx="0" presStyleCnt="8">
        <dgm:presLayoutVars>
          <dgm:chMax val="0"/>
          <dgm:chPref val="0"/>
        </dgm:presLayoutVars>
      </dgm:prSet>
      <dgm:spPr/>
    </dgm:pt>
    <dgm:pt modelId="{514BD1A2-DB83-4892-ACBF-F80D978B11F2}" type="pres">
      <dgm:prSet presAssocID="{CB093824-0DCB-456A-BC66-3F024AEF2767}" presName="txSpace" presStyleCnt="0"/>
      <dgm:spPr/>
    </dgm:pt>
    <dgm:pt modelId="{6E7AD7A1-D5BC-4856-BC4B-8C27A82500DB}" type="pres">
      <dgm:prSet presAssocID="{CB093824-0DCB-456A-BC66-3F024AEF2767}" presName="desTx" presStyleLbl="revTx" presStyleIdx="1" presStyleCnt="8">
        <dgm:presLayoutVars/>
      </dgm:prSet>
      <dgm:spPr/>
    </dgm:pt>
    <dgm:pt modelId="{912C52B8-77B7-479E-881F-643000FEA68F}" type="pres">
      <dgm:prSet presAssocID="{8DE41475-3714-464D-891F-FA56D7F88915}" presName="sibTrans" presStyleCnt="0"/>
      <dgm:spPr/>
    </dgm:pt>
    <dgm:pt modelId="{1E52F042-F9E4-4FC9-9E1D-346A1F7B31F3}" type="pres">
      <dgm:prSet presAssocID="{7D78716D-225A-4A08-B5BB-89BB11D1D4B1}" presName="compNode" presStyleCnt="0"/>
      <dgm:spPr/>
    </dgm:pt>
    <dgm:pt modelId="{276AA1DD-1C2C-424C-B8E4-46E2C1653AB4}" type="pres">
      <dgm:prSet presAssocID="{7D78716D-225A-4A08-B5BB-89BB11D1D4B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45229CB-8BAB-4C33-A524-E3392315F3D2}" type="pres">
      <dgm:prSet presAssocID="{7D78716D-225A-4A08-B5BB-89BB11D1D4B1}" presName="iconSpace" presStyleCnt="0"/>
      <dgm:spPr/>
    </dgm:pt>
    <dgm:pt modelId="{415E53D9-B766-45A9-AF41-80C4F11C1965}" type="pres">
      <dgm:prSet presAssocID="{7D78716D-225A-4A08-B5BB-89BB11D1D4B1}" presName="parTx" presStyleLbl="revTx" presStyleIdx="2" presStyleCnt="8">
        <dgm:presLayoutVars>
          <dgm:chMax val="0"/>
          <dgm:chPref val="0"/>
        </dgm:presLayoutVars>
      </dgm:prSet>
      <dgm:spPr/>
    </dgm:pt>
    <dgm:pt modelId="{8524332C-57DE-4365-8028-1F4F36BF5DCE}" type="pres">
      <dgm:prSet presAssocID="{7D78716D-225A-4A08-B5BB-89BB11D1D4B1}" presName="txSpace" presStyleCnt="0"/>
      <dgm:spPr/>
    </dgm:pt>
    <dgm:pt modelId="{46E05C58-35FA-4D75-840F-CDEF45A8CF5D}" type="pres">
      <dgm:prSet presAssocID="{7D78716D-225A-4A08-B5BB-89BB11D1D4B1}" presName="desTx" presStyleLbl="revTx" presStyleIdx="3" presStyleCnt="8">
        <dgm:presLayoutVars/>
      </dgm:prSet>
      <dgm:spPr/>
    </dgm:pt>
    <dgm:pt modelId="{5D6ABEAE-5421-48B6-AC15-185A16BDD61C}" type="pres">
      <dgm:prSet presAssocID="{F666651A-EC91-43A7-9BB1-2E00A1FF2D2E}" presName="sibTrans" presStyleCnt="0"/>
      <dgm:spPr/>
    </dgm:pt>
    <dgm:pt modelId="{17E0602F-D1D1-4428-B7C6-22C1BB2ACA95}" type="pres">
      <dgm:prSet presAssocID="{F5D3AF3D-BA4F-4630-BEEE-39A5A7A1E0E1}" presName="compNode" presStyleCnt="0"/>
      <dgm:spPr/>
    </dgm:pt>
    <dgm:pt modelId="{0A6B0D33-4AB5-4811-B162-F42B0436CC8F}" type="pres">
      <dgm:prSet presAssocID="{F5D3AF3D-BA4F-4630-BEEE-39A5A7A1E0E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3B502731-66CE-44E1-9A8C-9ACB2FE4590C}" type="pres">
      <dgm:prSet presAssocID="{F5D3AF3D-BA4F-4630-BEEE-39A5A7A1E0E1}" presName="iconSpace" presStyleCnt="0"/>
      <dgm:spPr/>
    </dgm:pt>
    <dgm:pt modelId="{92071153-A3EE-435C-8950-EBE2BC39D965}" type="pres">
      <dgm:prSet presAssocID="{F5D3AF3D-BA4F-4630-BEEE-39A5A7A1E0E1}" presName="parTx" presStyleLbl="revTx" presStyleIdx="4" presStyleCnt="8">
        <dgm:presLayoutVars>
          <dgm:chMax val="0"/>
          <dgm:chPref val="0"/>
        </dgm:presLayoutVars>
      </dgm:prSet>
      <dgm:spPr/>
    </dgm:pt>
    <dgm:pt modelId="{16002F8D-1A21-4993-8188-204EC64451FF}" type="pres">
      <dgm:prSet presAssocID="{F5D3AF3D-BA4F-4630-BEEE-39A5A7A1E0E1}" presName="txSpace" presStyleCnt="0"/>
      <dgm:spPr/>
    </dgm:pt>
    <dgm:pt modelId="{CD577B79-3D64-4F79-B398-6A3F73C26A29}" type="pres">
      <dgm:prSet presAssocID="{F5D3AF3D-BA4F-4630-BEEE-39A5A7A1E0E1}" presName="desTx" presStyleLbl="revTx" presStyleIdx="5" presStyleCnt="8">
        <dgm:presLayoutVars/>
      </dgm:prSet>
      <dgm:spPr/>
    </dgm:pt>
    <dgm:pt modelId="{EC7A5F78-4671-4ECE-899A-86AB4651AD10}" type="pres">
      <dgm:prSet presAssocID="{43CC8D34-8B44-4AF4-8D09-A7078E6A0A03}" presName="sibTrans" presStyleCnt="0"/>
      <dgm:spPr/>
    </dgm:pt>
    <dgm:pt modelId="{5EB93B3C-A482-4544-B334-3C55172CAF2A}" type="pres">
      <dgm:prSet presAssocID="{C3D05B90-9E98-443D-B3F2-FE086091C006}" presName="compNode" presStyleCnt="0"/>
      <dgm:spPr/>
    </dgm:pt>
    <dgm:pt modelId="{BCF69BE4-D49E-4495-B558-D8BEEA6D8FC7}" type="pres">
      <dgm:prSet presAssocID="{C3D05B90-9E98-443D-B3F2-FE086091C00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8F4BBA5B-CB59-4DE8-B4EE-BF3CE5D8E9DD}" type="pres">
      <dgm:prSet presAssocID="{C3D05B90-9E98-443D-B3F2-FE086091C006}" presName="iconSpace" presStyleCnt="0"/>
      <dgm:spPr/>
    </dgm:pt>
    <dgm:pt modelId="{39FFEDA8-FDC1-4A79-A572-3E51B41F2C71}" type="pres">
      <dgm:prSet presAssocID="{C3D05B90-9E98-443D-B3F2-FE086091C006}" presName="parTx" presStyleLbl="revTx" presStyleIdx="6" presStyleCnt="8">
        <dgm:presLayoutVars>
          <dgm:chMax val="0"/>
          <dgm:chPref val="0"/>
        </dgm:presLayoutVars>
      </dgm:prSet>
      <dgm:spPr/>
    </dgm:pt>
    <dgm:pt modelId="{9C57605E-4260-4036-9665-F751A9D4E845}" type="pres">
      <dgm:prSet presAssocID="{C3D05B90-9E98-443D-B3F2-FE086091C006}" presName="txSpace" presStyleCnt="0"/>
      <dgm:spPr/>
    </dgm:pt>
    <dgm:pt modelId="{08209473-8ECD-4252-9C28-6492288F819A}" type="pres">
      <dgm:prSet presAssocID="{C3D05B90-9E98-443D-B3F2-FE086091C006}" presName="desTx" presStyleLbl="revTx" presStyleIdx="7" presStyleCnt="8">
        <dgm:presLayoutVars/>
      </dgm:prSet>
      <dgm:spPr/>
    </dgm:pt>
  </dgm:ptLst>
  <dgm:cxnLst>
    <dgm:cxn modelId="{0ACE672E-482E-4BBA-8CC1-35E78170370B}" type="presOf" srcId="{727FCE0E-880F-4C78-AADF-66A3BD8A3A44}" destId="{6E7AD7A1-D5BC-4856-BC4B-8C27A82500DB}" srcOrd="0" destOrd="0" presId="urn:microsoft.com/office/officeart/2018/2/layout/IconLabelDescriptionList"/>
    <dgm:cxn modelId="{0CC6CC3F-887C-4A8F-9B8E-FE1C3057F076}" type="presOf" srcId="{04C8306E-D22F-40F2-9C5B-9BACD1501CA5}" destId="{6E7AD7A1-D5BC-4856-BC4B-8C27A82500DB}" srcOrd="0" destOrd="1" presId="urn:microsoft.com/office/officeart/2018/2/layout/IconLabelDescriptionList"/>
    <dgm:cxn modelId="{2C323A68-A6C8-476B-935D-96232A93A339}" srcId="{369344A0-3EDB-43AF-8B6D-88AA4D3CC45E}" destId="{C3D05B90-9E98-443D-B3F2-FE086091C006}" srcOrd="3" destOrd="0" parTransId="{8E3BB150-59D4-4495-8005-15276BEE28D8}" sibTransId="{A76FD0DC-0775-426E-8ED0-3E3001201D40}"/>
    <dgm:cxn modelId="{7DDED769-BD24-4E79-8675-8FA2ED9FD3BD}" type="presOf" srcId="{C3D05B90-9E98-443D-B3F2-FE086091C006}" destId="{39FFEDA8-FDC1-4A79-A572-3E51B41F2C71}" srcOrd="0" destOrd="0" presId="urn:microsoft.com/office/officeart/2018/2/layout/IconLabelDescriptionList"/>
    <dgm:cxn modelId="{3A2ED699-534F-4199-B814-49E9E9452DFC}" srcId="{369344A0-3EDB-43AF-8B6D-88AA4D3CC45E}" destId="{F5D3AF3D-BA4F-4630-BEEE-39A5A7A1E0E1}" srcOrd="2" destOrd="0" parTransId="{50DEA42C-D2A1-416F-BE0D-6D85DA65B376}" sibTransId="{43CC8D34-8B44-4AF4-8D09-A7078E6A0A03}"/>
    <dgm:cxn modelId="{CF819BA1-88DD-4BFD-89E1-022C6FE6811C}" srcId="{369344A0-3EDB-43AF-8B6D-88AA4D3CC45E}" destId="{CB093824-0DCB-456A-BC66-3F024AEF2767}" srcOrd="0" destOrd="0" parTransId="{1B513E92-162B-437A-915C-6E14432A14AF}" sibTransId="{8DE41475-3714-464D-891F-FA56D7F88915}"/>
    <dgm:cxn modelId="{E92CF9A3-D879-4A7C-A9ED-7C19575306C9}" srcId="{369344A0-3EDB-43AF-8B6D-88AA4D3CC45E}" destId="{7D78716D-225A-4A08-B5BB-89BB11D1D4B1}" srcOrd="1" destOrd="0" parTransId="{9B7BB64C-75C3-46C8-B8A0-D89C1565E48A}" sibTransId="{F666651A-EC91-43A7-9BB1-2E00A1FF2D2E}"/>
    <dgm:cxn modelId="{034691B4-41D7-4DF8-BA00-79B4D6C35A87}" type="presOf" srcId="{CB093824-0DCB-456A-BC66-3F024AEF2767}" destId="{225B29EC-212E-4584-A5AD-FB52347EED1A}" srcOrd="0" destOrd="0" presId="urn:microsoft.com/office/officeart/2018/2/layout/IconLabelDescriptionList"/>
    <dgm:cxn modelId="{75BFC1B8-EB39-4E34-B183-06ECD386FCEF}" srcId="{CB093824-0DCB-456A-BC66-3F024AEF2767}" destId="{727FCE0E-880F-4C78-AADF-66A3BD8A3A44}" srcOrd="0" destOrd="0" parTransId="{C9F79E0E-01F0-4789-AC2D-540F5D6A80B9}" sibTransId="{996238B4-B73F-4B75-AC69-95FB027EBFF8}"/>
    <dgm:cxn modelId="{EE5F50C2-39E7-47E8-800A-130E90854D33}" srcId="{CB093824-0DCB-456A-BC66-3F024AEF2767}" destId="{04C8306E-D22F-40F2-9C5B-9BACD1501CA5}" srcOrd="1" destOrd="0" parTransId="{FDB5D489-F062-4596-BD32-6463C4B23813}" sibTransId="{46D74103-2F88-4484-83CB-E1227910B3D4}"/>
    <dgm:cxn modelId="{A0C58DD8-1030-4458-8792-016DE917064F}" type="presOf" srcId="{369344A0-3EDB-43AF-8B6D-88AA4D3CC45E}" destId="{40D2AA9F-332C-44FD-9C03-FB1E8C7EB457}" srcOrd="0" destOrd="0" presId="urn:microsoft.com/office/officeart/2018/2/layout/IconLabelDescriptionList"/>
    <dgm:cxn modelId="{C8A221E4-E2AA-411A-9259-D367EF3BEC2A}" type="presOf" srcId="{F5D3AF3D-BA4F-4630-BEEE-39A5A7A1E0E1}" destId="{92071153-A3EE-435C-8950-EBE2BC39D965}" srcOrd="0" destOrd="0" presId="urn:microsoft.com/office/officeart/2018/2/layout/IconLabelDescriptionList"/>
    <dgm:cxn modelId="{FBECBFFF-10AD-4774-9DF6-11ED5BED82ED}" type="presOf" srcId="{7D78716D-225A-4A08-B5BB-89BB11D1D4B1}" destId="{415E53D9-B766-45A9-AF41-80C4F11C1965}" srcOrd="0" destOrd="0" presId="urn:microsoft.com/office/officeart/2018/2/layout/IconLabelDescriptionList"/>
    <dgm:cxn modelId="{B4DA2E38-6795-4515-88F5-8537FAE5F283}" type="presParOf" srcId="{40D2AA9F-332C-44FD-9C03-FB1E8C7EB457}" destId="{61DA5832-EF32-498F-B776-61A008DA0EC1}" srcOrd="0" destOrd="0" presId="urn:microsoft.com/office/officeart/2018/2/layout/IconLabelDescriptionList"/>
    <dgm:cxn modelId="{9E9715E6-4869-4433-9B55-D1FA153F00D0}" type="presParOf" srcId="{61DA5832-EF32-498F-B776-61A008DA0EC1}" destId="{2EFA7703-8064-4F18-9170-DF7E62982D0D}" srcOrd="0" destOrd="0" presId="urn:microsoft.com/office/officeart/2018/2/layout/IconLabelDescriptionList"/>
    <dgm:cxn modelId="{D174AB6B-98E8-43E8-B9FC-0E50AF3E5B62}" type="presParOf" srcId="{61DA5832-EF32-498F-B776-61A008DA0EC1}" destId="{6ACFB2DF-DAF6-4E60-87D3-DB7EA05A5C27}" srcOrd="1" destOrd="0" presId="urn:microsoft.com/office/officeart/2018/2/layout/IconLabelDescriptionList"/>
    <dgm:cxn modelId="{5C5C27A6-13E1-4E44-902A-E69F84CC1B9E}" type="presParOf" srcId="{61DA5832-EF32-498F-B776-61A008DA0EC1}" destId="{225B29EC-212E-4584-A5AD-FB52347EED1A}" srcOrd="2" destOrd="0" presId="urn:microsoft.com/office/officeart/2018/2/layout/IconLabelDescriptionList"/>
    <dgm:cxn modelId="{D3C366F0-F8B0-4C87-BE7A-BC161140E66F}" type="presParOf" srcId="{61DA5832-EF32-498F-B776-61A008DA0EC1}" destId="{514BD1A2-DB83-4892-ACBF-F80D978B11F2}" srcOrd="3" destOrd="0" presId="urn:microsoft.com/office/officeart/2018/2/layout/IconLabelDescriptionList"/>
    <dgm:cxn modelId="{C4C79757-3EEB-43D4-8300-A620574741B7}" type="presParOf" srcId="{61DA5832-EF32-498F-B776-61A008DA0EC1}" destId="{6E7AD7A1-D5BC-4856-BC4B-8C27A82500DB}" srcOrd="4" destOrd="0" presId="urn:microsoft.com/office/officeart/2018/2/layout/IconLabelDescriptionList"/>
    <dgm:cxn modelId="{C816AB9F-0C88-4602-A357-9EC22EACE5A7}" type="presParOf" srcId="{40D2AA9F-332C-44FD-9C03-FB1E8C7EB457}" destId="{912C52B8-77B7-479E-881F-643000FEA68F}" srcOrd="1" destOrd="0" presId="urn:microsoft.com/office/officeart/2018/2/layout/IconLabelDescriptionList"/>
    <dgm:cxn modelId="{51DF7068-B6A6-409D-B1EA-E0E7E61AC73E}" type="presParOf" srcId="{40D2AA9F-332C-44FD-9C03-FB1E8C7EB457}" destId="{1E52F042-F9E4-4FC9-9E1D-346A1F7B31F3}" srcOrd="2" destOrd="0" presId="urn:microsoft.com/office/officeart/2018/2/layout/IconLabelDescriptionList"/>
    <dgm:cxn modelId="{B08A978F-D71D-4822-8440-114FF3955D1F}" type="presParOf" srcId="{1E52F042-F9E4-4FC9-9E1D-346A1F7B31F3}" destId="{276AA1DD-1C2C-424C-B8E4-46E2C1653AB4}" srcOrd="0" destOrd="0" presId="urn:microsoft.com/office/officeart/2018/2/layout/IconLabelDescriptionList"/>
    <dgm:cxn modelId="{D310B9E8-E7C8-4A95-97BB-1268C1885412}" type="presParOf" srcId="{1E52F042-F9E4-4FC9-9E1D-346A1F7B31F3}" destId="{E45229CB-8BAB-4C33-A524-E3392315F3D2}" srcOrd="1" destOrd="0" presId="urn:microsoft.com/office/officeart/2018/2/layout/IconLabelDescriptionList"/>
    <dgm:cxn modelId="{CB2E2D9D-D045-4297-A7C9-76164F1E24F6}" type="presParOf" srcId="{1E52F042-F9E4-4FC9-9E1D-346A1F7B31F3}" destId="{415E53D9-B766-45A9-AF41-80C4F11C1965}" srcOrd="2" destOrd="0" presId="urn:microsoft.com/office/officeart/2018/2/layout/IconLabelDescriptionList"/>
    <dgm:cxn modelId="{9D103859-4E8A-4DC4-9B51-F036CF72AFB1}" type="presParOf" srcId="{1E52F042-F9E4-4FC9-9E1D-346A1F7B31F3}" destId="{8524332C-57DE-4365-8028-1F4F36BF5DCE}" srcOrd="3" destOrd="0" presId="urn:microsoft.com/office/officeart/2018/2/layout/IconLabelDescriptionList"/>
    <dgm:cxn modelId="{F23554B6-16F0-4CDF-A843-1E53E5C1AC2D}" type="presParOf" srcId="{1E52F042-F9E4-4FC9-9E1D-346A1F7B31F3}" destId="{46E05C58-35FA-4D75-840F-CDEF45A8CF5D}" srcOrd="4" destOrd="0" presId="urn:microsoft.com/office/officeart/2018/2/layout/IconLabelDescriptionList"/>
    <dgm:cxn modelId="{DAAD9879-94CB-4536-99DF-42AF70565B87}" type="presParOf" srcId="{40D2AA9F-332C-44FD-9C03-FB1E8C7EB457}" destId="{5D6ABEAE-5421-48B6-AC15-185A16BDD61C}" srcOrd="3" destOrd="0" presId="urn:microsoft.com/office/officeart/2018/2/layout/IconLabelDescriptionList"/>
    <dgm:cxn modelId="{857B5A05-998E-40A6-9637-CE753F1E79AD}" type="presParOf" srcId="{40D2AA9F-332C-44FD-9C03-FB1E8C7EB457}" destId="{17E0602F-D1D1-4428-B7C6-22C1BB2ACA95}" srcOrd="4" destOrd="0" presId="urn:microsoft.com/office/officeart/2018/2/layout/IconLabelDescriptionList"/>
    <dgm:cxn modelId="{C2CB2B04-EAB0-4FAF-A642-4B31E9A103C4}" type="presParOf" srcId="{17E0602F-D1D1-4428-B7C6-22C1BB2ACA95}" destId="{0A6B0D33-4AB5-4811-B162-F42B0436CC8F}" srcOrd="0" destOrd="0" presId="urn:microsoft.com/office/officeart/2018/2/layout/IconLabelDescriptionList"/>
    <dgm:cxn modelId="{AB11CE96-6827-4A5A-83D2-EFA56C5B9E47}" type="presParOf" srcId="{17E0602F-D1D1-4428-B7C6-22C1BB2ACA95}" destId="{3B502731-66CE-44E1-9A8C-9ACB2FE4590C}" srcOrd="1" destOrd="0" presId="urn:microsoft.com/office/officeart/2018/2/layout/IconLabelDescriptionList"/>
    <dgm:cxn modelId="{A8A76429-E36F-44A5-A402-6B12AE43FC55}" type="presParOf" srcId="{17E0602F-D1D1-4428-B7C6-22C1BB2ACA95}" destId="{92071153-A3EE-435C-8950-EBE2BC39D965}" srcOrd="2" destOrd="0" presId="urn:microsoft.com/office/officeart/2018/2/layout/IconLabelDescriptionList"/>
    <dgm:cxn modelId="{F43858AB-F838-4097-9E76-9D98A723AC76}" type="presParOf" srcId="{17E0602F-D1D1-4428-B7C6-22C1BB2ACA95}" destId="{16002F8D-1A21-4993-8188-204EC64451FF}" srcOrd="3" destOrd="0" presId="urn:microsoft.com/office/officeart/2018/2/layout/IconLabelDescriptionList"/>
    <dgm:cxn modelId="{0ACC4204-C8E6-43E7-B188-CBEA0C17E534}" type="presParOf" srcId="{17E0602F-D1D1-4428-B7C6-22C1BB2ACA95}" destId="{CD577B79-3D64-4F79-B398-6A3F73C26A29}" srcOrd="4" destOrd="0" presId="urn:microsoft.com/office/officeart/2018/2/layout/IconLabelDescriptionList"/>
    <dgm:cxn modelId="{10A67D0E-CE37-4AF0-B40C-8C1B6CBC6ADC}" type="presParOf" srcId="{40D2AA9F-332C-44FD-9C03-FB1E8C7EB457}" destId="{EC7A5F78-4671-4ECE-899A-86AB4651AD10}" srcOrd="5" destOrd="0" presId="urn:microsoft.com/office/officeart/2018/2/layout/IconLabelDescriptionList"/>
    <dgm:cxn modelId="{1130C45D-3C32-47DF-A417-DDDF44063313}" type="presParOf" srcId="{40D2AA9F-332C-44FD-9C03-FB1E8C7EB457}" destId="{5EB93B3C-A482-4544-B334-3C55172CAF2A}" srcOrd="6" destOrd="0" presId="urn:microsoft.com/office/officeart/2018/2/layout/IconLabelDescriptionList"/>
    <dgm:cxn modelId="{FA604175-FD9D-4415-9515-2459EBE42D2B}" type="presParOf" srcId="{5EB93B3C-A482-4544-B334-3C55172CAF2A}" destId="{BCF69BE4-D49E-4495-B558-D8BEEA6D8FC7}" srcOrd="0" destOrd="0" presId="urn:microsoft.com/office/officeart/2018/2/layout/IconLabelDescriptionList"/>
    <dgm:cxn modelId="{1CE033E6-14BE-4203-A372-0D8EA06D779A}" type="presParOf" srcId="{5EB93B3C-A482-4544-B334-3C55172CAF2A}" destId="{8F4BBA5B-CB59-4DE8-B4EE-BF3CE5D8E9DD}" srcOrd="1" destOrd="0" presId="urn:microsoft.com/office/officeart/2018/2/layout/IconLabelDescriptionList"/>
    <dgm:cxn modelId="{AEF1219B-2E98-42BE-968C-6D5471B6B7B5}" type="presParOf" srcId="{5EB93B3C-A482-4544-B334-3C55172CAF2A}" destId="{39FFEDA8-FDC1-4A79-A572-3E51B41F2C71}" srcOrd="2" destOrd="0" presId="urn:microsoft.com/office/officeart/2018/2/layout/IconLabelDescriptionList"/>
    <dgm:cxn modelId="{A6F87258-0CAC-4828-8D29-E13CFE06F185}" type="presParOf" srcId="{5EB93B3C-A482-4544-B334-3C55172CAF2A}" destId="{9C57605E-4260-4036-9665-F751A9D4E845}" srcOrd="3" destOrd="0" presId="urn:microsoft.com/office/officeart/2018/2/layout/IconLabelDescriptionList"/>
    <dgm:cxn modelId="{DBAF385B-4D84-4C86-8F7A-E3CA20C64626}" type="presParOf" srcId="{5EB93B3C-A482-4544-B334-3C55172CAF2A}" destId="{08209473-8ECD-4252-9C28-6492288F819A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A7703-8064-4F18-9170-DF7E62982D0D}">
      <dsp:nvSpPr>
        <dsp:cNvPr id="0" name=""/>
        <dsp:cNvSpPr/>
      </dsp:nvSpPr>
      <dsp:spPr>
        <a:xfrm>
          <a:off x="7904" y="621107"/>
          <a:ext cx="762637" cy="7626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B29EC-212E-4584-A5AD-FB52347EED1A}">
      <dsp:nvSpPr>
        <dsp:cNvPr id="0" name=""/>
        <dsp:cNvSpPr/>
      </dsp:nvSpPr>
      <dsp:spPr>
        <a:xfrm>
          <a:off x="7904" y="1478459"/>
          <a:ext cx="2178963" cy="418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/>
            <a:t>Having it done BEFORE a healthcare crisis.</a:t>
          </a:r>
          <a:endParaRPr lang="en-US" sz="1400" kern="1200"/>
        </a:p>
      </dsp:txBody>
      <dsp:txXfrm>
        <a:off x="7904" y="1478459"/>
        <a:ext cx="2178963" cy="418769"/>
      </dsp:txXfrm>
    </dsp:sp>
    <dsp:sp modelId="{6E7AD7A1-D5BC-4856-BC4B-8C27A82500DB}">
      <dsp:nvSpPr>
        <dsp:cNvPr id="0" name=""/>
        <dsp:cNvSpPr/>
      </dsp:nvSpPr>
      <dsp:spPr>
        <a:xfrm>
          <a:off x="7904" y="1941283"/>
          <a:ext cx="2178963" cy="882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/>
            <a:t>You never know WHEN you will need someone to speak for you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/>
            <a:t>Update whenever there is a change, ie: Children, changes in health, caring for someone else</a:t>
          </a:r>
          <a:endParaRPr lang="en-US" sz="1100" kern="1200"/>
        </a:p>
      </dsp:txBody>
      <dsp:txXfrm>
        <a:off x="7904" y="1941283"/>
        <a:ext cx="2178963" cy="882505"/>
      </dsp:txXfrm>
    </dsp:sp>
    <dsp:sp modelId="{276AA1DD-1C2C-424C-B8E4-46E2C1653AB4}">
      <dsp:nvSpPr>
        <dsp:cNvPr id="0" name=""/>
        <dsp:cNvSpPr/>
      </dsp:nvSpPr>
      <dsp:spPr>
        <a:xfrm>
          <a:off x="2568186" y="621107"/>
          <a:ext cx="762637" cy="7626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E53D9-B766-45A9-AF41-80C4F11C1965}">
      <dsp:nvSpPr>
        <dsp:cNvPr id="0" name=""/>
        <dsp:cNvSpPr/>
      </dsp:nvSpPr>
      <dsp:spPr>
        <a:xfrm>
          <a:off x="2568186" y="1478459"/>
          <a:ext cx="2178963" cy="418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/>
            <a:t>When it is used and what it covers</a:t>
          </a:r>
          <a:endParaRPr lang="en-US" sz="1400" kern="1200"/>
        </a:p>
      </dsp:txBody>
      <dsp:txXfrm>
        <a:off x="2568186" y="1478459"/>
        <a:ext cx="2178963" cy="418769"/>
      </dsp:txXfrm>
    </dsp:sp>
    <dsp:sp modelId="{46E05C58-35FA-4D75-840F-CDEF45A8CF5D}">
      <dsp:nvSpPr>
        <dsp:cNvPr id="0" name=""/>
        <dsp:cNvSpPr/>
      </dsp:nvSpPr>
      <dsp:spPr>
        <a:xfrm>
          <a:off x="2568186" y="1941283"/>
          <a:ext cx="2178963" cy="882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B0D33-4AB5-4811-B162-F42B0436CC8F}">
      <dsp:nvSpPr>
        <dsp:cNvPr id="0" name=""/>
        <dsp:cNvSpPr/>
      </dsp:nvSpPr>
      <dsp:spPr>
        <a:xfrm>
          <a:off x="5128469" y="621107"/>
          <a:ext cx="762637" cy="7626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071153-A3EE-435C-8950-EBE2BC39D965}">
      <dsp:nvSpPr>
        <dsp:cNvPr id="0" name=""/>
        <dsp:cNvSpPr/>
      </dsp:nvSpPr>
      <dsp:spPr>
        <a:xfrm>
          <a:off x="5128469" y="1478459"/>
          <a:ext cx="2178963" cy="418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/>
            <a:t>Understanding Durable Power of Attorney (DPOA)</a:t>
          </a:r>
          <a:endParaRPr lang="en-US" sz="1400" kern="1200"/>
        </a:p>
      </dsp:txBody>
      <dsp:txXfrm>
        <a:off x="5128469" y="1478459"/>
        <a:ext cx="2178963" cy="418769"/>
      </dsp:txXfrm>
    </dsp:sp>
    <dsp:sp modelId="{CD577B79-3D64-4F79-B398-6A3F73C26A29}">
      <dsp:nvSpPr>
        <dsp:cNvPr id="0" name=""/>
        <dsp:cNvSpPr/>
      </dsp:nvSpPr>
      <dsp:spPr>
        <a:xfrm>
          <a:off x="5128469" y="1941283"/>
          <a:ext cx="2178963" cy="882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69BE4-D49E-4495-B558-D8BEEA6D8FC7}">
      <dsp:nvSpPr>
        <dsp:cNvPr id="0" name=""/>
        <dsp:cNvSpPr/>
      </dsp:nvSpPr>
      <dsp:spPr>
        <a:xfrm>
          <a:off x="7688751" y="621107"/>
          <a:ext cx="762637" cy="7626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FEDA8-FDC1-4A79-A572-3E51B41F2C71}">
      <dsp:nvSpPr>
        <dsp:cNvPr id="0" name=""/>
        <dsp:cNvSpPr/>
      </dsp:nvSpPr>
      <dsp:spPr>
        <a:xfrm>
          <a:off x="7688751" y="1478459"/>
          <a:ext cx="2178963" cy="418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/>
            <a:t>Where to find the document</a:t>
          </a:r>
          <a:endParaRPr lang="en-US" sz="1400" kern="1200"/>
        </a:p>
      </dsp:txBody>
      <dsp:txXfrm>
        <a:off x="7688751" y="1478459"/>
        <a:ext cx="2178963" cy="418769"/>
      </dsp:txXfrm>
    </dsp:sp>
    <dsp:sp modelId="{08209473-8ECD-4252-9C28-6492288F819A}">
      <dsp:nvSpPr>
        <dsp:cNvPr id="0" name=""/>
        <dsp:cNvSpPr/>
      </dsp:nvSpPr>
      <dsp:spPr>
        <a:xfrm>
          <a:off x="7688751" y="1941283"/>
          <a:ext cx="2178963" cy="882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4T17:32:00.8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54,'746'0,"-731"-1,0-1,-1 0,1-2,0 1,26-11,-26 8,0 1,0 0,0 2,1-1,22 0,388 4,-183 1,-216 1,1 1,-1 1,47 14,-46-11,0 0,1-2,38 2,-13-6,76 13,-14 2,226 3,221-19,-516-4,-31-2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4T17:33:37.6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0,'53'0,"122"0,198 25,-106-4,11 2,-141 2,-66-12,112 9,-66-9,-77-7,53 2,653-9,-585 14,1 0,690-14,-825-1,0-1,0-1,0-1,33-12,16-3,-54 16,0-2,34-13,-42 11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Segoe UI" panose="020B0502040204020203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Segoe UI" panose="020B0502040204020203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Segoe UI" panose="020B0502040204020203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6DEB7EE2-04A2-4FB2-9625-C9C73AC4D32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>
                <a:latin typeface="Segoe UI" panose="020B0502040204020203" pitchFamily="34" charset="0"/>
              </a:rPr>
              <a:pPr eaLnBrk="1" hangingPunct="1"/>
              <a:t>1</a:t>
            </a:fld>
            <a:endParaRPr lang="en-US" altLang="en-US" dirty="0">
              <a:latin typeface="Segoe UI" panose="020B0502040204020203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2278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3417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828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315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101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685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4/8/2025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4706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4/8/2025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153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4/8/2025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0036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4/8/2025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3707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4/8/2025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1153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4/8/2025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599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4/8/2025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969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4/8/2025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4736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background pattern&#10;&#10;Description automatically generated">
            <a:extLst>
              <a:ext uri="{FF2B5EF4-FFF2-40B4-BE49-F238E27FC236}">
                <a16:creationId xmlns:a16="http://schemas.microsoft.com/office/drawing/2014/main" id="{F3386FAC-ADFA-41EF-9C49-66952E35CA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516198" cy="6858000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BE3FD0-1382-4F0E-A01F-F6C205E7DC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2641" y="3554917"/>
            <a:ext cx="6438912" cy="763083"/>
          </a:xfrm>
        </p:spPr>
        <p:txBody>
          <a:bodyPr>
            <a:noAutofit/>
          </a:bodyPr>
          <a:lstStyle>
            <a:lvl1pPr marL="0" indent="0">
              <a:buNone/>
              <a:defRPr sz="400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E0BC0C9-E1C8-43B4-B02D-558783360CD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4612640" y="2311400"/>
            <a:ext cx="5156200" cy="1117600"/>
          </a:xfrm>
        </p:spPr>
        <p:txBody>
          <a:bodyPr anchor="ctr">
            <a:normAutofit fontScale="90000"/>
          </a:bodyPr>
          <a:lstStyle>
            <a:lvl1pPr>
              <a:defRPr>
                <a:latin typeface="+mj-lt"/>
              </a:defRPr>
            </a:lvl1pPr>
          </a:lstStyle>
          <a:p>
            <a:pPr algn="l" eaLnBrk="1" hangingPunct="1"/>
            <a:r>
              <a:rPr lang="en-US" altLang="en-US" sz="6600" b="1">
                <a:latin typeface="+mn-lt"/>
              </a:rPr>
              <a:t>Click to edit Master title style</a:t>
            </a:r>
            <a:endParaRPr lang="en-US" altLang="en-US" sz="6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5542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028401E1-3B09-44F5-B61D-E811BC24E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57427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>
          <p15:clr>
            <a:srgbClr val="5ACBF0"/>
          </p15:clr>
        </p15:guide>
        <p15:guide id="4" orient="horz" pos="2488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3A82FA-1F05-4BAB-8768-A4575B1AE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2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  <a:lvl2pPr marL="0" indent="-283464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Picture 1" descr="Chart, background pattern&#10;&#10;Description automatically generated">
            <a:extLst>
              <a:ext uri="{FF2B5EF4-FFF2-40B4-BE49-F238E27FC236}">
                <a16:creationId xmlns:a16="http://schemas.microsoft.com/office/drawing/2014/main" id="{570FCE13-E0EE-4C5A-BDB0-04E8FE4D21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1600" y="-8164"/>
            <a:ext cx="4470400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6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>
          <p15:clr>
            <a:srgbClr val="5ACBF0"/>
          </p15:clr>
        </p15:guide>
        <p15:guide id="4" orient="horz" pos="2487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4/8/2025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213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ttom Patter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no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2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2" name="Picture 1" descr="Chart, background pattern&#10;&#10;Description automatically generated">
            <a:extLst>
              <a:ext uri="{FF2B5EF4-FFF2-40B4-BE49-F238E27FC236}">
                <a16:creationId xmlns:a16="http://schemas.microsoft.com/office/drawing/2014/main" id="{75AA916B-1CCB-46CB-9D3B-BAF329AD0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150916"/>
            <a:ext cx="12192000" cy="71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05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ckground pattern&#10;&#10;Description automatically generated">
            <a:extLst>
              <a:ext uri="{FF2B5EF4-FFF2-40B4-BE49-F238E27FC236}">
                <a16:creationId xmlns:a16="http://schemas.microsoft.com/office/drawing/2014/main" id="{D02F07F5-7B28-4FAB-AE64-9567EE73DE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394" y="-14514"/>
            <a:ext cx="4470400" cy="687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E3504F-F7AC-4961-8027-04414EA28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2" y="715961"/>
            <a:ext cx="6477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 i="0" cap="none" spc="-50" baseline="0">
                <a:ln w="3175">
                  <a:noFill/>
                </a:ln>
                <a:solidFill>
                  <a:schemeClr val="accent2"/>
                </a:solidFill>
                <a:effectLst/>
                <a:ea typeface="+mn-ea"/>
                <a:cs typeface="Segoe UI" pitchFamily="34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9743" y="1905000"/>
            <a:ext cx="6477000" cy="3276600"/>
          </a:xfrm>
        </p:spPr>
        <p:txBody>
          <a:bodyPr/>
          <a:lstStyle>
            <a:lvl1pPr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  <a:lvl2pPr marL="283464" indent="-283464">
              <a:spcBef>
                <a:spcPts val="1900"/>
              </a:spcBef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9953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>
          <p15:clr>
            <a:srgbClr val="5ACBF0"/>
          </p15:clr>
        </p15:guide>
        <p15:guide id="3" orient="horz" pos="2240">
          <p15:clr>
            <a:srgbClr val="5ACBF0"/>
          </p15:clr>
        </p15:guide>
        <p15:guide id="4" orient="horz" pos="2487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858EEFF-117E-4B86-B6B2-CD8F71AA8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2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16" name="Picture Placeholder 15" descr="Picture placeholder">
            <a:extLst>
              <a:ext uri="{FF2B5EF4-FFF2-40B4-BE49-F238E27FC236}">
                <a16:creationId xmlns:a16="http://schemas.microsoft.com/office/drawing/2014/main" id="{FE42B32E-80DC-4AC0-B306-CE8E5CCD93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24063" y="3232150"/>
            <a:ext cx="1308100" cy="1309688"/>
          </a:xfrm>
          <a:solidFill>
            <a:schemeClr val="accent1">
              <a:lumMod val="90000"/>
            </a:schemeClr>
          </a:solidFill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C31B5EA-A920-4B2A-8F05-3C688980E2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23963" y="4943475"/>
            <a:ext cx="2908300" cy="968375"/>
          </a:xfrm>
        </p:spPr>
        <p:txBody>
          <a:bodyPr>
            <a:noAutofit/>
          </a:bodyPr>
          <a:lstStyle>
            <a:lvl1pPr algn="ctr"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15" descr="Picture placeholder">
            <a:extLst>
              <a:ext uri="{FF2B5EF4-FFF2-40B4-BE49-F238E27FC236}">
                <a16:creationId xmlns:a16="http://schemas.microsoft.com/office/drawing/2014/main" id="{A4E97807-A99D-4012-BE47-7B3C54B502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42311" y="3248540"/>
            <a:ext cx="1308100" cy="1309688"/>
          </a:xfrm>
          <a:solidFill>
            <a:schemeClr val="accent1">
              <a:lumMod val="90000"/>
            </a:schemeClr>
          </a:solidFill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C073AF55-A66A-4112-A82D-E09A3D14ED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41850" y="4943475"/>
            <a:ext cx="2908300" cy="968375"/>
          </a:xfrm>
        </p:spPr>
        <p:txBody>
          <a:bodyPr>
            <a:noAutofit/>
          </a:bodyPr>
          <a:lstStyle>
            <a:lvl1pPr algn="ctr"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15" descr="Picture placeholder">
            <a:extLst>
              <a:ext uri="{FF2B5EF4-FFF2-40B4-BE49-F238E27FC236}">
                <a16:creationId xmlns:a16="http://schemas.microsoft.com/office/drawing/2014/main" id="{31025974-D850-4FC0-B6B0-BBF7DFCE1EC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59074" y="3232150"/>
            <a:ext cx="1308100" cy="1309688"/>
          </a:xfrm>
          <a:solidFill>
            <a:schemeClr val="accent1">
              <a:lumMod val="90000"/>
            </a:schemeClr>
          </a:solidFill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CBC8787E-EB24-4D42-8555-6C6C11DD51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59737" y="4943475"/>
            <a:ext cx="2908300" cy="968375"/>
          </a:xfrm>
        </p:spPr>
        <p:txBody>
          <a:bodyPr>
            <a:noAutofit/>
          </a:bodyPr>
          <a:lstStyle>
            <a:lvl1pPr algn="ctr"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750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ckground pattern&#10;&#10;Description automatically generated">
            <a:extLst>
              <a:ext uri="{FF2B5EF4-FFF2-40B4-BE49-F238E27FC236}">
                <a16:creationId xmlns:a16="http://schemas.microsoft.com/office/drawing/2014/main" id="{E9914566-E790-44E9-BF0F-0D38A423F9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150916"/>
            <a:ext cx="12192000" cy="71052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>
              <a:buNone/>
              <a:defRPr sz="2000" b="1"/>
            </a:lvl1pPr>
            <a:lvl2pPr marL="0"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51133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1853E6-9C06-4DC2-B8A4-681C3D34B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53340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4946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AF0AFCE-F48A-4C35-9245-AFC31927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53340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>
              <a:buNone/>
              <a:defRPr sz="2000" b="1"/>
            </a:lvl1pPr>
            <a:lvl2pPr marL="0" indent="-283464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13" descr="Picture placeholder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13" descr="Picture placeholder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" name="Picture 2" descr="Chart, background pattern&#10;&#10;Description automatically generated">
            <a:extLst>
              <a:ext uri="{FF2B5EF4-FFF2-40B4-BE49-F238E27FC236}">
                <a16:creationId xmlns:a16="http://schemas.microsoft.com/office/drawing/2014/main" id="{B4F28166-FA93-42F3-90D5-A5BBE10D86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150916"/>
            <a:ext cx="12192000" cy="71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2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pic>
        <p:nvPicPr>
          <p:cNvPr id="2" name="Picture 1" descr="Chart, background pattern&#10;&#10;Description automatically generated">
            <a:extLst>
              <a:ext uri="{FF2B5EF4-FFF2-40B4-BE49-F238E27FC236}">
                <a16:creationId xmlns:a16="http://schemas.microsoft.com/office/drawing/2014/main" id="{F2674189-311A-4AD6-ACED-1AF3864279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150916"/>
            <a:ext cx="12192000" cy="71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4/8/2025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0240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4/8/2025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183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4/8/2025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937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4/8/2025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613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4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4/8/2025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658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4/8/2025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598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4/8/2025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956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  <p:sldLayoutId id="2147483855" r:id="rId19"/>
    <p:sldLayoutId id="2147483856" r:id="rId20"/>
    <p:sldLayoutId id="2147483857" r:id="rId21"/>
    <p:sldLayoutId id="2147483858" r:id="rId22"/>
    <p:sldLayoutId id="2147483688" r:id="rId23"/>
    <p:sldLayoutId id="2147483702" r:id="rId24"/>
    <p:sldLayoutId id="2147483690" r:id="rId2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customXml" Target="../ink/ink2.xml"/><Relationship Id="rId5" Type="http://schemas.openxmlformats.org/officeDocument/2006/relationships/image" Target="../media/image12.png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healthandwelfare.idaho.gov/services-programs/birth-marriage-death-records/advance-directives-and-registry-services" TargetMode="External"/><Relationship Id="rId7" Type="http://schemas.openxmlformats.org/officeDocument/2006/relationships/hyperlink" Target="https://publicdocuments.dhw.idaho.gov/WebLink/DocView.aspx?id=21779&amp;dbid=0&amp;repo=PUBLIC-DOCUMENT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HDR@dhw.idaho.gov" TargetMode="External"/><Relationship Id="rId2" Type="http://schemas.openxmlformats.org/officeDocument/2006/relationships/hyperlink" Target="tel:208-334-5501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healthandwelfare.idaho.gov/services-programs/birth-marriage-death-records/advance-directives-and-registry-service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pixabay.com/de/fragezeichen-frage-antwort-1019983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ihdr@dhw.idaho.gov" TargetMode="Externa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" name="Group 3078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080" name="Straight Connector 3079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1" name="Straight Connector 3080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82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83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84" name="Isosceles Triangle 3083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85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86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87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88" name="Isosceles Triangle 3087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89" name="Isosceles Triangle 3088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3091" name="Rectangle 309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093" name="Rectangle 309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95" name="Straight Connector 309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7" name="Straight Connector 309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9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0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03" name="Isosceles Triangle 310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0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07" name="Isosceles Triangle 310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09" name="Freeform: Shape 310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ED2DB031-9003-4F74-A88F-FE2A2ABABC7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7181723" y="609600"/>
            <a:ext cx="4512989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b="1">
                <a:solidFill>
                  <a:srgbClr val="FFFFFF"/>
                </a:solidFill>
              </a:rPr>
              <a:t>IDAHO </a:t>
            </a:r>
            <a:br>
              <a:rPr lang="en-US" altLang="en-US" b="1">
                <a:solidFill>
                  <a:srgbClr val="FFFFFF"/>
                </a:solidFill>
              </a:rPr>
            </a:br>
            <a:r>
              <a:rPr lang="en-US" altLang="en-US" b="1">
                <a:solidFill>
                  <a:srgbClr val="FFFFFF"/>
                </a:solidFill>
              </a:rPr>
              <a:t>Healthcare Directive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5D79DD-11AE-3B14-8C09-880EFD0F0DD0}"/>
              </a:ext>
            </a:extLst>
          </p:cNvPr>
          <p:cNvSpPr txBox="1"/>
          <p:nvPr/>
        </p:nvSpPr>
        <p:spPr>
          <a:xfrm>
            <a:off x="7181725" y="2837329"/>
            <a:ext cx="4512988" cy="3317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rgbClr val="FFFFFF"/>
                </a:solidFill>
              </a:rPr>
              <a:t>Often referred to as a Living Will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F30D69B-4653-45EA-BED5-33DAB0A08A6E}"/>
              </a:ext>
            </a:extLst>
          </p:cNvPr>
          <p:cNvGrpSpPr/>
          <p:nvPr/>
        </p:nvGrpSpPr>
        <p:grpSpPr>
          <a:xfrm>
            <a:off x="757251" y="2883915"/>
            <a:ext cx="3856774" cy="1179068"/>
            <a:chOff x="7896226" y="5083321"/>
            <a:chExt cx="3926320" cy="120032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63D337B-1D35-5FC3-3B70-78433008E4E1}"/>
                </a:ext>
              </a:extLst>
            </p:cNvPr>
            <p:cNvSpPr txBox="1"/>
            <p:nvPr/>
          </p:nvSpPr>
          <p:spPr>
            <a:xfrm>
              <a:off x="7896226" y="5083321"/>
              <a:ext cx="3926320" cy="1200329"/>
            </a:xfrm>
            <a:prstGeom prst="rect">
              <a:avLst/>
            </a:prstGeom>
            <a:noFill/>
            <a:ln>
              <a:solidFill>
                <a:srgbClr val="6600CC"/>
              </a:solidFill>
            </a:ln>
          </p:spPr>
          <p:txBody>
            <a:bodyPr wrap="square" rtlCol="0">
              <a:spAutoFit/>
            </a:bodyPr>
            <a:lstStyle/>
            <a:p>
              <a:pPr defTabSz="448056">
                <a:spcAft>
                  <a:spcPts val="600"/>
                </a:spcAft>
              </a:pPr>
              <a:endParaRPr lang="en-US" sz="1764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defTabSz="448056">
                <a:spcAft>
                  <a:spcPts val="600"/>
                </a:spcAft>
              </a:pPr>
              <a:r>
                <a:rPr lang="en-US" sz="1176" kern="1200">
                  <a:solidFill>
                    <a:schemeClr val="accent5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Kimberly Ouwehand</a:t>
              </a:r>
            </a:p>
            <a:p>
              <a:pPr defTabSz="448056">
                <a:spcAft>
                  <a:spcPts val="600"/>
                </a:spcAft>
              </a:pPr>
              <a:r>
                <a:rPr lang="en-US" sz="1176" kern="1200">
                  <a:solidFill>
                    <a:schemeClr val="accent5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O 208.505.4001 | M 208-369-6793 | F 208.813.6395 </a:t>
              </a:r>
            </a:p>
            <a:p>
              <a:pPr defTabSz="448056">
                <a:spcAft>
                  <a:spcPts val="600"/>
                </a:spcAft>
              </a:pPr>
              <a:r>
                <a:rPr lang="en-US" sz="1176" kern="1200">
                  <a:solidFill>
                    <a:schemeClr val="accent5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Enhabit Home Health &amp; Hospice</a:t>
              </a:r>
            </a:p>
            <a:p>
              <a:pPr>
                <a:spcAft>
                  <a:spcPts val="600"/>
                </a:spcAft>
              </a:pPr>
              <a:endParaRPr lang="en-US"/>
            </a:p>
          </p:txBody>
        </p:sp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D4E915BE-56AE-BAE2-FE1D-3C2434A3E1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9454" y="5147973"/>
              <a:ext cx="562551" cy="242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32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CA9C06-375E-E09B-EE8F-836905966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608" y="2280129"/>
            <a:ext cx="8233032" cy="316235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93F684F-A95B-4972-9A30-74902D591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018905"/>
            <a:ext cx="10668000" cy="615553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rgbClr val="00434C"/>
                </a:solidFill>
              </a:rPr>
              <a:t>POST: Physician Order for Scope Of Treatment </a:t>
            </a:r>
            <a:br>
              <a:rPr lang="en-US" sz="3100" dirty="0">
                <a:solidFill>
                  <a:srgbClr val="00434C"/>
                </a:solidFill>
              </a:rPr>
            </a:br>
            <a:r>
              <a:rPr lang="en-US" sz="2200" dirty="0">
                <a:solidFill>
                  <a:srgbClr val="00434C"/>
                </a:solidFill>
              </a:rPr>
              <a:t>(what it looks like on the portion of the Advance Care Directives)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9219" name="Rectangle 8">
            <a:extLst>
              <a:ext uri="{FF2B5EF4-FFF2-40B4-BE49-F238E27FC236}">
                <a16:creationId xmlns:a16="http://schemas.microsoft.com/office/drawing/2014/main" id="{A17D04F1-4318-4DD6-B27E-D66AE4D426B2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762000" y="2334956"/>
            <a:ext cx="10977418" cy="615554"/>
          </a:xfrm>
        </p:spPr>
        <p:txBody>
          <a:bodyPr wrap="none" anchor="t">
            <a:normAutofit/>
          </a:bodyPr>
          <a:lstStyle/>
          <a:p>
            <a:pPr lvl="1" indent="0">
              <a:buNone/>
            </a:pPr>
            <a:r>
              <a:rPr lang="en-US" altLang="en-US" sz="1600" dirty="0">
                <a:solidFill>
                  <a:srgbClr val="007788"/>
                </a:solidFill>
              </a:rPr>
              <a:t>Often referred to as a Do Not Resituate  (DNR)</a:t>
            </a:r>
          </a:p>
          <a:p>
            <a:pPr lvl="1" indent="0">
              <a:buNone/>
            </a:pPr>
            <a:r>
              <a:rPr lang="en-US" altLang="en-US" sz="1600" dirty="0">
                <a:solidFill>
                  <a:srgbClr val="007788"/>
                </a:solidFill>
              </a:rPr>
              <a:t>Has two parts: </a:t>
            </a:r>
          </a:p>
          <a:p>
            <a:pPr lvl="1" indent="0">
              <a:buNone/>
            </a:pPr>
            <a:endParaRPr lang="en-US" altLang="en-US" sz="2300" b="1" dirty="0">
              <a:solidFill>
                <a:srgbClr val="007788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CB8A37-0D73-4682-7100-5BD51B2442A4}"/>
              </a:ext>
            </a:extLst>
          </p:cNvPr>
          <p:cNvSpPr/>
          <p:nvPr/>
        </p:nvSpPr>
        <p:spPr>
          <a:xfrm>
            <a:off x="3826208" y="4293691"/>
            <a:ext cx="350982" cy="29556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09983C4-3DC0-A63B-55AB-AC7380C3BB61}"/>
                  </a:ext>
                </a:extLst>
              </p14:cNvPr>
              <p14:cNvContentPartPr/>
              <p14:nvPr/>
            </p14:nvContentPartPr>
            <p14:xfrm>
              <a:off x="3454287" y="3148713"/>
              <a:ext cx="1159560" cy="38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09983C4-3DC0-A63B-55AB-AC7380C3BB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00287" y="3041073"/>
                <a:ext cx="12672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DE25FA7-8C2F-F788-4482-5286D9262569}"/>
                  </a:ext>
                </a:extLst>
              </p14:cNvPr>
              <p14:cNvContentPartPr/>
              <p14:nvPr/>
            </p14:nvContentPartPr>
            <p14:xfrm>
              <a:off x="3472647" y="4414833"/>
              <a:ext cx="1464480" cy="65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DE25FA7-8C2F-F788-4482-5286D926256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19007" y="4306833"/>
                <a:ext cx="1572120" cy="28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595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ACF2CB5-F2C9-DC81-2D22-F96A33D953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9129" y="728643"/>
            <a:ext cx="7114908" cy="968375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1</a:t>
            </a:r>
            <a:r>
              <a:rPr lang="en-US" dirty="0"/>
              <a:t>. This is what the home page looks like: you want to be on the page:</a:t>
            </a:r>
          </a:p>
          <a:p>
            <a:r>
              <a:rPr lang="en-US" dirty="0">
                <a:solidFill>
                  <a:srgbClr val="0070C0"/>
                </a:solidFill>
              </a:rPr>
              <a:t>Advance Directives and Registry Services</a:t>
            </a:r>
          </a:p>
        </p:txBody>
      </p:sp>
      <p:pic>
        <p:nvPicPr>
          <p:cNvPr id="17" name="Picture 16">
            <a:hlinkClick r:id="rId3"/>
            <a:extLst>
              <a:ext uri="{FF2B5EF4-FFF2-40B4-BE49-F238E27FC236}">
                <a16:creationId xmlns:a16="http://schemas.microsoft.com/office/drawing/2014/main" id="{17E7AFC8-218C-6D8E-C9CC-552DD6D77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0" y="208283"/>
            <a:ext cx="7473462" cy="4449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048C71-C0BB-D30E-A3B6-86BC21F3B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34" y="824113"/>
            <a:ext cx="3635562" cy="2924326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588541FA-BAE3-3030-8C99-0F16AAAAEF4C}"/>
              </a:ext>
            </a:extLst>
          </p:cNvPr>
          <p:cNvSpPr/>
          <p:nvPr/>
        </p:nvSpPr>
        <p:spPr>
          <a:xfrm>
            <a:off x="176150" y="1981476"/>
            <a:ext cx="803564" cy="304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AB655F1-D410-DBAA-8398-2E52D039AC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3366" y="2149141"/>
            <a:ext cx="1199402" cy="4270812"/>
          </a:xfrm>
          <a:prstGeom prst="rect">
            <a:avLst/>
          </a:prstGeom>
        </p:spPr>
      </p:pic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60324832-522F-2E13-3738-BE44FEF26D65}"/>
              </a:ext>
            </a:extLst>
          </p:cNvPr>
          <p:cNvSpPr txBox="1">
            <a:spLocks/>
          </p:cNvSpPr>
          <p:nvPr/>
        </p:nvSpPr>
        <p:spPr>
          <a:xfrm>
            <a:off x="5333149" y="2115404"/>
            <a:ext cx="3781714" cy="968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solidFill>
                  <a:srgbClr val="0070C0"/>
                </a:solidFill>
              </a:rPr>
              <a:t>2</a:t>
            </a:r>
            <a:r>
              <a:rPr lang="en-US" dirty="0"/>
              <a:t>. Scroll down and click on </a:t>
            </a:r>
          </a:p>
          <a:p>
            <a:pPr fontAlgn="auto"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</a:rPr>
              <a:t>Download Advance Directive Form 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54DBAC9-76FB-8E45-3757-7BEEABFD9089}"/>
              </a:ext>
            </a:extLst>
          </p:cNvPr>
          <p:cNvSpPr/>
          <p:nvPr/>
        </p:nvSpPr>
        <p:spPr>
          <a:xfrm>
            <a:off x="4353399" y="4402538"/>
            <a:ext cx="1619335" cy="96837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hlinkClick r:id="rId7"/>
            <a:extLst>
              <a:ext uri="{FF2B5EF4-FFF2-40B4-BE49-F238E27FC236}">
                <a16:creationId xmlns:a16="http://schemas.microsoft.com/office/drawing/2014/main" id="{27819147-52EC-5C7D-23D0-F6AEE1927B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8531" y="3826847"/>
            <a:ext cx="3781714" cy="2655679"/>
          </a:xfrm>
          <a:prstGeom prst="rect">
            <a:avLst/>
          </a:prstGeom>
        </p:spPr>
      </p:pic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D15BE0F2-F279-B1F9-820A-D9069FACFFFD}"/>
              </a:ext>
            </a:extLst>
          </p:cNvPr>
          <p:cNvSpPr txBox="1">
            <a:spLocks/>
          </p:cNvSpPr>
          <p:nvPr/>
        </p:nvSpPr>
        <p:spPr>
          <a:xfrm>
            <a:off x="8982395" y="2587852"/>
            <a:ext cx="2479217" cy="968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solidFill>
                  <a:srgbClr val="0070C0"/>
                </a:solidFill>
              </a:rPr>
              <a:t>3</a:t>
            </a:r>
            <a:r>
              <a:rPr lang="en-US" dirty="0"/>
              <a:t>. It will take you to the </a:t>
            </a:r>
            <a:r>
              <a:rPr lang="en-US" dirty="0">
                <a:solidFill>
                  <a:srgbClr val="0070C0"/>
                </a:solidFill>
              </a:rPr>
              <a:t>Advance Directive Registration Form</a:t>
            </a:r>
            <a:r>
              <a:rPr lang="en-US" dirty="0"/>
              <a:t>: which you can download and review. </a:t>
            </a:r>
          </a:p>
        </p:txBody>
      </p:sp>
    </p:spTree>
    <p:extLst>
      <p:ext uri="{BB962C8B-B14F-4D97-AF65-F5344CB8AC3E}">
        <p14:creationId xmlns:p14="http://schemas.microsoft.com/office/powerpoint/2010/main" val="414395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56504DE-4F83-437F-BDB6-306374C31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74" y="1534642"/>
            <a:ext cx="7303698" cy="1189038"/>
          </a:xfrm>
        </p:spPr>
        <p:txBody>
          <a:bodyPr/>
          <a:lstStyle/>
          <a:p>
            <a:r>
              <a:rPr lang="en-US">
                <a:solidFill>
                  <a:schemeClr val="accent3">
                    <a:lumMod val="50000"/>
                  </a:schemeClr>
                </a:solidFill>
              </a:rPr>
              <a:t>Where to find the document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6812B-2065-4A2B-B59B-895702268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324" y="2561948"/>
            <a:ext cx="6477000" cy="3276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 i="0" dirty="0">
                <a:solidFill>
                  <a:srgbClr val="111111"/>
                </a:solidFill>
                <a:effectLst/>
                <a:latin typeface="Lato" panose="020F0502020204030203" pitchFamily="34" charset="0"/>
              </a:rPr>
              <a:t>Contact:</a:t>
            </a:r>
          </a:p>
          <a:p>
            <a:pPr algn="l"/>
            <a:r>
              <a:rPr lang="en-US" b="1" i="0" dirty="0">
                <a:solidFill>
                  <a:srgbClr val="111111"/>
                </a:solidFill>
                <a:effectLst/>
                <a:latin typeface="Lato" panose="020F0502020204030203" pitchFamily="34" charset="0"/>
              </a:rPr>
              <a:t>Idaho Healthcare Directive Registry:  </a:t>
            </a:r>
          </a:p>
          <a:p>
            <a:pPr algn="l"/>
            <a:r>
              <a:rPr lang="en-US" b="1" i="0" dirty="0">
                <a:solidFill>
                  <a:srgbClr val="111111"/>
                </a:solidFill>
                <a:effectLst/>
                <a:latin typeface="Lato" panose="020F0502020204030203" pitchFamily="34" charset="0"/>
              </a:rPr>
              <a:t>      450 W State Street, 4th Floor, P.O. Box 83720 Boise, ID 83720-0036</a:t>
            </a:r>
          </a:p>
          <a:p>
            <a:pPr algn="l"/>
            <a:r>
              <a:rPr lang="en-US" b="1" i="0" dirty="0">
                <a:solidFill>
                  <a:srgbClr val="111111"/>
                </a:solidFill>
                <a:effectLst/>
                <a:latin typeface="Lato" panose="020F0502020204030203" pitchFamily="34" charset="0"/>
              </a:rPr>
              <a:t>Phone: </a:t>
            </a:r>
            <a:r>
              <a:rPr lang="en-US" b="1" i="0" u="sng" dirty="0">
                <a:solidFill>
                  <a:srgbClr val="0070C0"/>
                </a:solidFill>
                <a:effectLst/>
                <a:latin typeface="Lato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208-334-5501</a:t>
            </a:r>
            <a:r>
              <a:rPr lang="en-US" b="1" i="0" dirty="0">
                <a:solidFill>
                  <a:srgbClr val="111111"/>
                </a:solidFill>
                <a:effectLst/>
                <a:latin typeface="Lato" panose="020F0502020204030203" pitchFamily="34" charset="0"/>
              </a:rPr>
              <a:t> Email: </a:t>
            </a:r>
            <a:r>
              <a:rPr lang="en-US" b="1" i="0" u="sng" dirty="0">
                <a:solidFill>
                  <a:srgbClr val="0070C0"/>
                </a:solidFill>
                <a:effectLst/>
                <a:latin typeface="Lato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IHDR@dhw.idaho.gov</a:t>
            </a:r>
            <a:endParaRPr lang="en-US" b="1" i="0" u="sng" dirty="0">
              <a:solidFill>
                <a:srgbClr val="0070C0"/>
              </a:solidFill>
              <a:effectLst/>
              <a:latin typeface="Lato" panose="020F0502020204030203" pitchFamily="34" charset="0"/>
            </a:endParaRPr>
          </a:p>
          <a:p>
            <a:pPr algn="l"/>
            <a:r>
              <a:rPr lang="en-US" dirty="0">
                <a:solidFill>
                  <a:srgbClr val="00434C"/>
                </a:solidFill>
                <a:latin typeface="Lato" panose="020F0502020204030203" pitchFamily="34" charset="0"/>
              </a:rPr>
              <a:t>Google: </a:t>
            </a:r>
            <a:r>
              <a:rPr lang="en-US" dirty="0">
                <a:solidFill>
                  <a:srgbClr val="0070C0"/>
                </a:solidFill>
                <a:latin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Idaho Health Care Directive</a:t>
            </a:r>
            <a:endParaRPr lang="en-US" b="1" i="0" dirty="0">
              <a:solidFill>
                <a:srgbClr val="0070C0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6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B937B-13DA-41FD-83DA-9BC2BD4AB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  <a:ea typeface="+mj-ea"/>
                <a:cs typeface="+mj-cs"/>
              </a:rPr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16BC9-7937-4417-B232-1B37F47960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3754" y="2160590"/>
            <a:ext cx="3973943" cy="3440110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1" indent="0">
              <a:spcBef>
                <a:spcPts val="1000"/>
              </a:spcBef>
            </a:pPr>
            <a:r>
              <a:rPr lang="en-US" b="1"/>
              <a:t>ENHABIT </a:t>
            </a:r>
            <a:r>
              <a:rPr lang="en-US"/>
              <a:t>Home Health and Hospice: </a:t>
            </a:r>
          </a:p>
          <a:p>
            <a:pPr lvl="1">
              <a:spcBef>
                <a:spcPts val="1000"/>
              </a:spcBef>
            </a:pPr>
            <a:endParaRPr lang="en-US"/>
          </a:p>
          <a:p>
            <a:pPr lvl="1">
              <a:spcBef>
                <a:spcPts val="1000"/>
              </a:spcBef>
            </a:pPr>
            <a:endParaRPr lang="en-US"/>
          </a:p>
          <a:p>
            <a:pPr>
              <a:buFont typeface="Wingdings 3" charset="2"/>
              <a:buChar char=""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BF07DF-3B6B-0B8C-FE86-6AF89D62BB23}"/>
              </a:ext>
            </a:extLst>
          </p:cNvPr>
          <p:cNvGrpSpPr/>
          <p:nvPr/>
        </p:nvGrpSpPr>
        <p:grpSpPr>
          <a:xfrm>
            <a:off x="6096001" y="2600867"/>
            <a:ext cx="5143500" cy="1643750"/>
            <a:chOff x="8263377" y="5118544"/>
            <a:chExt cx="3237198" cy="76508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0A69E6B-0A66-7171-E37C-355467912FEF}"/>
                </a:ext>
              </a:extLst>
            </p:cNvPr>
            <p:cNvSpPr txBox="1"/>
            <p:nvPr/>
          </p:nvSpPr>
          <p:spPr>
            <a:xfrm>
              <a:off x="8263377" y="5191356"/>
              <a:ext cx="3237198" cy="692268"/>
            </a:xfrm>
            <a:prstGeom prst="rect">
              <a:avLst/>
            </a:prstGeom>
            <a:noFill/>
            <a:ln>
              <a:solidFill>
                <a:srgbClr val="6600CC"/>
              </a:solidFill>
            </a:ln>
          </p:spPr>
          <p:txBody>
            <a:bodyPr wrap="square" rtlCol="0">
              <a:spAutoFit/>
            </a:bodyPr>
            <a:lstStyle/>
            <a:p>
              <a:pPr defTabSz="562356">
                <a:spcAft>
                  <a:spcPts val="600"/>
                </a:spcAft>
              </a:pPr>
              <a:endParaRPr lang="en-US" sz="2214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defTabSz="562356">
                <a:spcAft>
                  <a:spcPts val="600"/>
                </a:spcAft>
              </a:pPr>
              <a:r>
                <a:rPr lang="en-US" sz="1476" kern="1200">
                  <a:solidFill>
                    <a:schemeClr val="accent5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Kimberly Ouwehand</a:t>
              </a:r>
            </a:p>
            <a:p>
              <a:pPr defTabSz="562356">
                <a:spcAft>
                  <a:spcPts val="600"/>
                </a:spcAft>
              </a:pPr>
              <a:r>
                <a:rPr lang="en-US" sz="1476" kern="1200">
                  <a:solidFill>
                    <a:schemeClr val="accent5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O 208.505.4001 | M 208.369.6793 | F 208.813.6395 </a:t>
              </a:r>
            </a:p>
            <a:p>
              <a:pPr defTabSz="562356">
                <a:spcAft>
                  <a:spcPts val="600"/>
                </a:spcAft>
              </a:pPr>
              <a:r>
                <a:rPr lang="en-US" sz="1476" kern="1200">
                  <a:solidFill>
                    <a:schemeClr val="accent5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Enhabit Home Health &amp; Hospice</a:t>
              </a:r>
            </a:p>
            <a:p>
              <a:pPr>
                <a:spcAft>
                  <a:spcPts val="600"/>
                </a:spcAft>
              </a:pPr>
              <a:endParaRPr lang="en-US"/>
            </a:p>
          </p:txBody>
        </p:sp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272CE458-59C4-6C8D-12D1-7C010C71C4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5822" y="5118544"/>
              <a:ext cx="562551" cy="242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248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6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37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38" name="Isosceles Triangle 1037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39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40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41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42" name="Isosceles Triangle 1041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43" name="Isosceles Triangle 1042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1045" name="Rectangle 1044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47" name="Rectangle 1046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9" name="Straight Connector 1048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1" name="Straight Connector 1050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3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55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57" name="Isosceles Triangle 1056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59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61" name="Isosceles Triangle 1060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63" name="Freeform: Shape 1062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46D1BF-1928-E46D-5BF2-F75AC7EE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457200"/>
            <a:r>
              <a:rPr lang="en-US" sz="3600">
                <a:solidFill>
                  <a:srgbClr val="FFFFFF"/>
                </a:solidFill>
                <a:ea typeface="+mj-ea"/>
                <a:cs typeface="+mj-cs"/>
              </a:rPr>
              <a:t>IDAHO Advanced Directive</a:t>
            </a:r>
          </a:p>
        </p:txBody>
      </p:sp>
      <p:pic>
        <p:nvPicPr>
          <p:cNvPr id="1030" name="Graphic 1029" descr="Home">
            <a:extLst>
              <a:ext uri="{FF2B5EF4-FFF2-40B4-BE49-F238E27FC236}">
                <a16:creationId xmlns:a16="http://schemas.microsoft.com/office/drawing/2014/main" id="{67CB3C8C-27BF-296F-1512-18CBA3D35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7251" y="1545062"/>
            <a:ext cx="3856774" cy="385677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CBA01B-ECA4-4938-872A-B38BEB13AC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8309" y="2837329"/>
            <a:ext cx="4486404" cy="33179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spcBef>
                <a:spcPts val="1000"/>
              </a:spcBef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DURABLE POWER OF ATTORNEY FOR HEALTHCARE</a:t>
            </a:r>
          </a:p>
          <a:p>
            <a:pPr marL="342900" indent="-342900" algn="l">
              <a:spcBef>
                <a:spcPts val="1000"/>
              </a:spcBef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LIVING WILL</a:t>
            </a:r>
          </a:p>
          <a:p>
            <a:pPr marL="342900" indent="-342900" algn="l">
              <a:spcBef>
                <a:spcPts val="1000"/>
              </a:spcBef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IDAHO POST (Physicians Order for Scope of Treatment) DNR</a:t>
            </a:r>
          </a:p>
          <a:p>
            <a:pPr marL="342900" indent="-342900" algn="l">
              <a:spcBef>
                <a:spcPts val="1000"/>
              </a:spcBef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  <a:p>
            <a:pPr algn="l">
              <a:spcBef>
                <a:spcPts val="1000"/>
              </a:spcBef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 descr="Icon&#10;&#10;Description automatically generated">
            <a:extLst>
              <a:ext uri="{FF2B5EF4-FFF2-40B4-BE49-F238E27FC236}">
                <a16:creationId xmlns:a16="http://schemas.microsoft.com/office/drawing/2014/main" id="{C5E5FB49-191D-88F5-B913-67321AC2C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647700"/>
            <a:ext cx="55245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22603C-CAE4-D6AC-7D09-BC0211B01621}"/>
              </a:ext>
            </a:extLst>
          </p:cNvPr>
          <p:cNvSpPr txBox="1"/>
          <p:nvPr/>
        </p:nvSpPr>
        <p:spPr>
          <a:xfrm>
            <a:off x="7526429" y="2389351"/>
            <a:ext cx="282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Includes the three parts: </a:t>
            </a:r>
          </a:p>
        </p:txBody>
      </p:sp>
    </p:spTree>
    <p:extLst>
      <p:ext uri="{BB962C8B-B14F-4D97-AF65-F5344CB8AC3E}">
        <p14:creationId xmlns:p14="http://schemas.microsoft.com/office/powerpoint/2010/main" val="80354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A3334-2D3C-76BC-55D8-7E8B2B6F7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1182667"/>
            <a:ext cx="9141397" cy="615553"/>
          </a:xfrm>
        </p:spPr>
        <p:txBody>
          <a:bodyPr/>
          <a:lstStyle/>
          <a:p>
            <a:r>
              <a:rPr lang="en-US" dirty="0">
                <a:solidFill>
                  <a:srgbClr val="00434C"/>
                </a:solidFill>
              </a:rPr>
              <a:t>Key Points: 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157CF0CD-F0FE-A760-9B84-5B2067032D6B}"/>
              </a:ext>
            </a:extLst>
          </p:cNvPr>
          <p:cNvGraphicFramePr/>
          <p:nvPr/>
        </p:nvGraphicFramePr>
        <p:xfrm>
          <a:off x="1300380" y="2300122"/>
          <a:ext cx="9875620" cy="3444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286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 descr="A stethoscope in white background">
            <a:extLst>
              <a:ext uri="{FF2B5EF4-FFF2-40B4-BE49-F238E27FC236}">
                <a16:creationId xmlns:a16="http://schemas.microsoft.com/office/drawing/2014/main" id="{EFD10292-438F-BE29-17D3-971762D1D3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893" r="-2" b="-2"/>
          <a:stretch/>
        </p:blipFill>
        <p:spPr>
          <a:xfrm>
            <a:off x="5845973" y="-368566"/>
            <a:ext cx="7922146" cy="7090305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4F60BC-F2C2-4E3E-B238-8214C46CB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chemeClr val="accent1"/>
                </a:solidFill>
                <a:ea typeface="+mj-ea"/>
                <a:cs typeface="+mj-cs"/>
              </a:rPr>
              <a:t>1. IDAHO Durable Power of Attorney for Healthcare: </a:t>
            </a:r>
          </a:p>
          <a:p>
            <a:pPr>
              <a:lnSpc>
                <a:spcPct val="90000"/>
              </a:lnSpc>
            </a:pPr>
            <a:endParaRPr lang="en-US" sz="280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9585A-5E1F-40FA-8E64-BB4F04611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7334" y="2160589"/>
            <a:ext cx="5247216" cy="3043007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lvl="1" indent="-285750">
              <a:lnSpc>
                <a:spcPct val="90000"/>
              </a:lnSpc>
            </a:pPr>
            <a:r>
              <a:rPr lang="en-US" sz="1400" b="0" i="0" dirty="0">
                <a:solidFill>
                  <a:schemeClr val="accent2"/>
                </a:solidFill>
                <a:effectLst/>
              </a:rPr>
              <a:t>The </a:t>
            </a:r>
            <a:r>
              <a:rPr lang="en-US" sz="1400" b="1" i="0" dirty="0">
                <a:solidFill>
                  <a:schemeClr val="accent2"/>
                </a:solidFill>
                <a:effectLst/>
              </a:rPr>
              <a:t>Durable Power of Attorney</a:t>
            </a:r>
            <a:r>
              <a:rPr lang="en-US" sz="1400" b="0" i="0" dirty="0">
                <a:solidFill>
                  <a:schemeClr val="accent2"/>
                </a:solidFill>
                <a:effectLst/>
              </a:rPr>
              <a:t> </a:t>
            </a:r>
            <a:r>
              <a:rPr lang="en-US" sz="1400" b="1" i="0" dirty="0">
                <a:solidFill>
                  <a:schemeClr val="accent2"/>
                </a:solidFill>
                <a:effectLst/>
              </a:rPr>
              <a:t>for Healthcare</a:t>
            </a:r>
            <a:r>
              <a:rPr lang="en-US" sz="1400" b="0" i="0" dirty="0">
                <a:solidFill>
                  <a:schemeClr val="accent2"/>
                </a:solidFill>
                <a:effectLst/>
              </a:rPr>
              <a:t> 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is a legal document that allows you to name an individual who will speak on your behalf </a:t>
            </a:r>
            <a:r>
              <a:rPr lang="en-US" sz="1400" b="1" i="0" dirty="0">
                <a:solidFill>
                  <a:schemeClr val="accent2"/>
                </a:solidFill>
                <a:effectLst/>
              </a:rPr>
              <a:t>if you are unable to communicate </a:t>
            </a:r>
            <a:r>
              <a:rPr lang="en-US" sz="1400" b="0" i="0" dirty="0">
                <a:solidFill>
                  <a:schemeClr val="accent2"/>
                </a:solidFill>
                <a:effectLst/>
              </a:rPr>
              <a:t>or </a:t>
            </a:r>
            <a:r>
              <a:rPr lang="en-US" sz="1400" b="1" i="0" dirty="0">
                <a:solidFill>
                  <a:schemeClr val="accent2"/>
                </a:solidFill>
                <a:effectLst/>
              </a:rPr>
              <a:t>make decisions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about your medical care. </a:t>
            </a:r>
          </a:p>
          <a:p>
            <a:pPr marL="285750" lvl="1" indent="-285750">
              <a:lnSpc>
                <a:spcPct val="90000"/>
              </a:lnSpc>
            </a:pP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This individual is called your </a:t>
            </a:r>
            <a:r>
              <a:rPr lang="en-US" sz="1400" b="0" i="0" dirty="0">
                <a:solidFill>
                  <a:schemeClr val="accent2"/>
                </a:solidFill>
                <a:effectLst/>
              </a:rPr>
              <a:t>Healthcare Agent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and their job is to tell your healthcare team about your wishes and </a:t>
            </a:r>
            <a:r>
              <a:rPr lang="en-US" sz="1400" b="1" i="0" dirty="0">
                <a:solidFill>
                  <a:schemeClr val="accent2"/>
                </a:solidFill>
                <a:effectLst/>
              </a:rPr>
              <a:t>speak up 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about the kind of care you want. </a:t>
            </a:r>
          </a:p>
          <a:p>
            <a:pPr marL="285750" lvl="1" indent="-285750">
              <a:lnSpc>
                <a:spcPct val="90000"/>
              </a:lnSpc>
            </a:pP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It is very important to discuss your values, wishes, and instructions </a:t>
            </a:r>
            <a:r>
              <a:rPr lang="en-US" sz="1400" b="1" i="0" dirty="0">
                <a:solidFill>
                  <a:schemeClr val="accent2"/>
                </a:solidFill>
                <a:effectLst/>
              </a:rPr>
              <a:t>with your Healthcare Agent 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when you create your Advance Directive. These discussions may continue after the document is signed and when situations change.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3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001249"/>
            <a:ext cx="5095336" cy="615553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What is “Durable”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90A16C-1235-4DE1-9AE7-2F7599C83F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3539" y="1868336"/>
            <a:ext cx="9632830" cy="3255755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dirty="0"/>
              <a:t>The agent in a </a:t>
            </a:r>
            <a:r>
              <a:rPr lang="en-US" altLang="en-US" b="1" dirty="0">
                <a:solidFill>
                  <a:srgbClr val="C00000"/>
                </a:solidFill>
              </a:rPr>
              <a:t>Durable Power </a:t>
            </a:r>
            <a:r>
              <a:rPr lang="en-US" altLang="en-US" dirty="0">
                <a:solidFill>
                  <a:srgbClr val="C00000"/>
                </a:solidFill>
              </a:rPr>
              <a:t>Of Attorney </a:t>
            </a:r>
            <a:r>
              <a:rPr lang="en-US" altLang="en-US" dirty="0"/>
              <a:t>(DPOA) </a:t>
            </a:r>
            <a:r>
              <a:rPr lang="en-US" altLang="en-US" b="1" dirty="0">
                <a:solidFill>
                  <a:srgbClr val="C00000"/>
                </a:solidFill>
              </a:rPr>
              <a:t>continues</a:t>
            </a:r>
            <a:r>
              <a:rPr lang="en-US" altLang="en-US" dirty="0"/>
              <a:t> to act on behalf of the principal if the latter becomes </a:t>
            </a:r>
            <a:r>
              <a:rPr lang="en-US" altLang="en-US" dirty="0">
                <a:solidFill>
                  <a:srgbClr val="C00000"/>
                </a:solidFill>
              </a:rPr>
              <a:t>*</a:t>
            </a:r>
            <a:r>
              <a:rPr lang="en-US" altLang="en-US" dirty="0"/>
              <a:t>incapacitated.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dirty="0"/>
              <a:t>A </a:t>
            </a:r>
            <a:r>
              <a:rPr lang="en-US" altLang="en-US" b="1" dirty="0">
                <a:solidFill>
                  <a:srgbClr val="C00000"/>
                </a:solidFill>
              </a:rPr>
              <a:t>non-durable</a:t>
            </a:r>
            <a:r>
              <a:rPr lang="en-US" altLang="en-US" dirty="0">
                <a:solidFill>
                  <a:srgbClr val="C00000"/>
                </a:solidFill>
              </a:rPr>
              <a:t> or a simple Power of Attorney (POA) </a:t>
            </a:r>
            <a:r>
              <a:rPr lang="en-US" altLang="en-US" dirty="0"/>
              <a:t>means the agent’s authority </a:t>
            </a:r>
            <a:r>
              <a:rPr lang="en-US" altLang="en-US" b="1" dirty="0">
                <a:solidFill>
                  <a:srgbClr val="C00000"/>
                </a:solidFill>
              </a:rPr>
              <a:t>ends</a:t>
            </a:r>
            <a:r>
              <a:rPr lang="en-US" altLang="en-US" dirty="0">
                <a:solidFill>
                  <a:srgbClr val="007788"/>
                </a:solidFill>
              </a:rPr>
              <a:t> </a:t>
            </a:r>
            <a:r>
              <a:rPr lang="en-US" altLang="en-US" dirty="0">
                <a:solidFill>
                  <a:schemeClr val="accent1">
                    <a:lumMod val="25000"/>
                  </a:schemeClr>
                </a:solidFill>
              </a:rPr>
              <a:t>if the principal becomes </a:t>
            </a:r>
            <a:r>
              <a:rPr lang="en-US" altLang="en-US" dirty="0">
                <a:solidFill>
                  <a:srgbClr val="C00000"/>
                </a:solidFill>
              </a:rPr>
              <a:t>*</a:t>
            </a:r>
            <a:r>
              <a:rPr lang="en-US" altLang="en-US" dirty="0">
                <a:solidFill>
                  <a:schemeClr val="accent1">
                    <a:lumMod val="25000"/>
                  </a:schemeClr>
                </a:solidFill>
              </a:rPr>
              <a:t>incapacitated </a:t>
            </a:r>
            <a:r>
              <a:rPr lang="en-US" altLang="en-US" dirty="0">
                <a:solidFill>
                  <a:srgbClr val="C00000"/>
                </a:solidFill>
              </a:rPr>
              <a:t>(no longer can speak for themselves). </a:t>
            </a:r>
          </a:p>
          <a:p>
            <a:pPr algn="just"/>
            <a:endParaRPr lang="en-US" altLang="en-US" dirty="0"/>
          </a:p>
          <a:p>
            <a:pPr algn="just"/>
            <a:r>
              <a:rPr lang="en-US" altLang="en-US" dirty="0"/>
              <a:t>Medical POA is a limited type of authority allowing the agent to make decisions for medical care, including treatment, surgery, medication, end-of-life care, and choice of healthcare providers. </a:t>
            </a:r>
          </a:p>
          <a:p>
            <a:pPr algn="just"/>
            <a:endParaRPr lang="en-US" altLang="en-US" dirty="0"/>
          </a:p>
          <a:p>
            <a:pPr algn="just"/>
            <a:r>
              <a:rPr lang="en-US" altLang="en-US" dirty="0"/>
              <a:t>A power of attorney </a:t>
            </a:r>
            <a:r>
              <a:rPr lang="en-US" altLang="en-US" b="1" dirty="0">
                <a:solidFill>
                  <a:srgbClr val="C00000"/>
                </a:solidFill>
              </a:rPr>
              <a:t>after death ceases to be effective</a:t>
            </a:r>
            <a:r>
              <a:rPr lang="en-US" altLang="en-US" dirty="0"/>
              <a:t>. You can no longer legally act on behalf of the principal after they pass and find you trustworthy enough to perform their essential functions while still </a:t>
            </a:r>
            <a:r>
              <a:rPr lang="en-US" altLang="en-US" b="1" dirty="0">
                <a:solidFill>
                  <a:srgbClr val="C00000"/>
                </a:solidFill>
              </a:rPr>
              <a:t>alive</a:t>
            </a:r>
            <a:r>
              <a:rPr lang="en-US" altLang="en-US" dirty="0"/>
              <a:t>.</a:t>
            </a:r>
          </a:p>
          <a:p>
            <a:pPr algn="just"/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767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3F684F-A95B-4972-9A30-74902D591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355" y="2601101"/>
            <a:ext cx="10668000" cy="615553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rgbClr val="00434C"/>
                </a:solidFill>
              </a:rPr>
              <a:t>Who should be your </a:t>
            </a:r>
            <a:br>
              <a:rPr lang="en-US" sz="3100" dirty="0">
                <a:solidFill>
                  <a:srgbClr val="00434C"/>
                </a:solidFill>
              </a:rPr>
            </a:br>
            <a:r>
              <a:rPr lang="en-US" sz="3100" dirty="0">
                <a:solidFill>
                  <a:srgbClr val="00434C"/>
                </a:solidFill>
              </a:rPr>
              <a:t>Durable Power of Attorney for Healthcare: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9219" name="Rectangle 8">
            <a:extLst>
              <a:ext uri="{FF2B5EF4-FFF2-40B4-BE49-F238E27FC236}">
                <a16:creationId xmlns:a16="http://schemas.microsoft.com/office/drawing/2014/main" id="{A17D04F1-4318-4DD6-B27E-D66AE4D426B2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607291" y="2908878"/>
            <a:ext cx="10977418" cy="3434772"/>
          </a:xfrm>
        </p:spPr>
        <p:txBody>
          <a:bodyPr wrap="none" anchor="t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altLang="en-US" sz="2000" b="1" dirty="0">
                <a:solidFill>
                  <a:srgbClr val="007788"/>
                </a:solidFill>
              </a:rPr>
              <a:t>1. This is a person you can talk to and who knows your wishes.</a:t>
            </a:r>
          </a:p>
          <a:p>
            <a:pPr lvl="1">
              <a:lnSpc>
                <a:spcPct val="120000"/>
              </a:lnSpc>
            </a:pPr>
            <a:r>
              <a:rPr lang="en-US" altLang="en-US" sz="1100" dirty="0">
                <a:solidFill>
                  <a:srgbClr val="007788"/>
                </a:solidFill>
              </a:rPr>
              <a:t>A person who knows you- well.</a:t>
            </a:r>
          </a:p>
          <a:p>
            <a:pPr lvl="1">
              <a:lnSpc>
                <a:spcPct val="120000"/>
              </a:lnSpc>
            </a:pPr>
            <a:r>
              <a:rPr lang="en-US" altLang="en-US" sz="1100" dirty="0">
                <a:solidFill>
                  <a:srgbClr val="007788"/>
                </a:solidFill>
              </a:rPr>
              <a:t>A person who you trust and is strong enough to advocate for you </a:t>
            </a:r>
          </a:p>
          <a:p>
            <a:pPr lvl="1">
              <a:lnSpc>
                <a:spcPct val="120000"/>
              </a:lnSpc>
            </a:pPr>
            <a:r>
              <a:rPr lang="en-US" altLang="en-US" sz="1100" dirty="0">
                <a:solidFill>
                  <a:srgbClr val="007788"/>
                </a:solidFill>
              </a:rPr>
              <a:t>A person who is capable and can communicate with your healthcare team. </a:t>
            </a:r>
            <a:r>
              <a:rPr lang="en-US" altLang="en-US" sz="1100" b="0" dirty="0">
                <a:solidFill>
                  <a:srgbClr val="007788"/>
                </a:solidFill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US" altLang="en-US" sz="1100" dirty="0">
                <a:solidFill>
                  <a:srgbClr val="007788"/>
                </a:solidFill>
              </a:rPr>
              <a:t>A person who is willing- you have ASKED them if they will be your advocate.</a:t>
            </a:r>
          </a:p>
          <a:p>
            <a:pPr lvl="1">
              <a:lnSpc>
                <a:spcPct val="100000"/>
              </a:lnSpc>
            </a:pPr>
            <a:r>
              <a:rPr lang="en-US" altLang="en-US" sz="1100" dirty="0">
                <a:solidFill>
                  <a:srgbClr val="007788"/>
                </a:solidFill>
              </a:rPr>
              <a:t>A person who can be reached by phone or in person. </a:t>
            </a:r>
          </a:p>
          <a:p>
            <a:pPr algn="l">
              <a:lnSpc>
                <a:spcPct val="150000"/>
              </a:lnSpc>
            </a:pPr>
            <a:r>
              <a:rPr lang="en-US" sz="2000" b="1" i="0" dirty="0">
                <a:solidFill>
                  <a:srgbClr val="007788"/>
                </a:solidFill>
                <a:effectLst/>
              </a:rPr>
              <a:t>2. You may also identify alternate Healthcare Agents if your primary agent cannot serve.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7788"/>
                </a:solidFill>
              </a:rPr>
              <a:t>A person who can be reached in case your primary can not be reached.</a:t>
            </a:r>
          </a:p>
          <a:p>
            <a:pPr lvl="1" indent="0">
              <a:buNone/>
            </a:pPr>
            <a:endParaRPr lang="en-US" altLang="en-US" sz="2300" dirty="0">
              <a:solidFill>
                <a:srgbClr val="007788"/>
              </a:solidFill>
            </a:endParaRPr>
          </a:p>
        </p:txBody>
      </p:sp>
      <p:pic>
        <p:nvPicPr>
          <p:cNvPr id="17" name="Picture 16" descr="A cartoon character leaning on a question mark&#10;&#10;Description automatically generated">
            <a:extLst>
              <a:ext uri="{FF2B5EF4-FFF2-40B4-BE49-F238E27FC236}">
                <a16:creationId xmlns:a16="http://schemas.microsoft.com/office/drawing/2014/main" id="{E6F09AAA-B672-FEDC-BB93-DF5BB7190A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7900"/>
          <a:stretch/>
        </p:blipFill>
        <p:spPr>
          <a:xfrm>
            <a:off x="8603116" y="166230"/>
            <a:ext cx="3588884" cy="38967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A83B46E-4B9D-41E7-AEA4-D49D0E7D8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96A8005-E9F4-4EB9-8920-B40570B4A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635935-0E19-45AE-833C-28B82B08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3F51BFFB-86E2-4C0F-A3E6-9EB854CA4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C377650-A34B-4F5C-9CF6-357C1AE1A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EDFD6E0-0A92-4B6A-8B1C-6DD83E629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A1D08E0A-48F2-475F-933A-7D65C5B04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43F7D684-BFDD-4685-8195-32F1ABE31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4A0E8712-3D59-4F13-9FD3-F8889E3C5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99F7967-C64D-482A-A1B6-896D7EC22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7CE53433-52BD-4F44-80A5-B57F4B53A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EE3105-3FBF-41DC-4906-B97F862A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>
                <a:solidFill>
                  <a:schemeClr val="accent1"/>
                </a:solidFill>
                <a:ea typeface="+mj-ea"/>
                <a:cs typeface="+mj-cs"/>
              </a:rPr>
              <a:t>2. LIVING WILL </a:t>
            </a:r>
            <a:br>
              <a:rPr lang="en-US" sz="3600">
                <a:solidFill>
                  <a:schemeClr val="accent1"/>
                </a:solidFill>
                <a:ea typeface="+mj-ea"/>
                <a:cs typeface="+mj-cs"/>
              </a:rPr>
            </a:br>
            <a:r>
              <a:rPr lang="en-US" sz="3600">
                <a:solidFill>
                  <a:schemeClr val="accent1"/>
                </a:solidFill>
                <a:ea typeface="+mj-ea"/>
                <a:cs typeface="+mj-cs"/>
              </a:rPr>
              <a:t>(main part of Advanced Directives)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E33F4-4B02-272A-50D0-06469C0B87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07860" y="2217739"/>
            <a:ext cx="8596668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The </a:t>
            </a:r>
            <a:r>
              <a:rPr lang="en-US" i="0" dirty="0">
                <a:solidFill>
                  <a:schemeClr val="accent2"/>
                </a:solidFill>
                <a:effectLst/>
              </a:rPr>
              <a:t>Living Will 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allows you to make choices about any life-sustaining medical treatments you want or do not want during a medical crisis or at the end of life. </a:t>
            </a:r>
          </a:p>
          <a:p>
            <a:pPr>
              <a:buFont typeface="Wingdings 3" charset="2"/>
              <a:buChar char=""/>
            </a:pP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 Living Will is a </a:t>
            </a:r>
            <a:r>
              <a:rPr lang="en-US" i="0" dirty="0">
                <a:solidFill>
                  <a:schemeClr val="accent2"/>
                </a:solidFill>
                <a:effectLst/>
              </a:rPr>
              <a:t>legal document 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that specifies the type of medical care you want if you are unable to communicate your wishes. </a:t>
            </a:r>
          </a:p>
          <a:p>
            <a:pPr>
              <a:buFont typeface="Wingdings 3" charset="2"/>
              <a:buChar char=""/>
            </a:pP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If you are in a situation where you cannot speak for yourself, the medical team and hospital will </a:t>
            </a:r>
            <a:r>
              <a:rPr lang="en-US" i="0" dirty="0">
                <a:solidFill>
                  <a:schemeClr val="accent2"/>
                </a:solidFill>
                <a:effectLst/>
              </a:rPr>
              <a:t>consult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your </a:t>
            </a:r>
            <a:r>
              <a:rPr lang="en-US" i="0" dirty="0">
                <a:solidFill>
                  <a:schemeClr val="accent2"/>
                </a:solidFill>
                <a:effectLst/>
              </a:rPr>
              <a:t>Living Will</a:t>
            </a:r>
            <a:r>
              <a:rPr lang="en-US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and speak with your </a:t>
            </a:r>
            <a:r>
              <a:rPr lang="en-US" i="0" dirty="0">
                <a:solidFill>
                  <a:schemeClr val="accent2"/>
                </a:solidFill>
                <a:effectLst/>
              </a:rPr>
              <a:t>Healthcare Agent 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to determine the path forward.</a:t>
            </a:r>
          </a:p>
          <a:p>
            <a:pPr>
              <a:buFont typeface="Wingdings 3" charset="2"/>
              <a:buChar char=""/>
            </a:pPr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</a:pPr>
            <a:r>
              <a:rPr lang="en-US" b="0" dirty="0">
                <a:solidFill>
                  <a:schemeClr val="accent2"/>
                </a:solidFill>
              </a:rPr>
              <a:t>Note: </a:t>
            </a:r>
            <a:r>
              <a:rPr lang="en-US" i="1" dirty="0">
                <a:solidFill>
                  <a:schemeClr val="accent2"/>
                </a:solidFill>
              </a:rPr>
              <a:t>Living</a:t>
            </a:r>
            <a:r>
              <a:rPr lang="en-US" b="0" dirty="0">
                <a:solidFill>
                  <a:schemeClr val="accent2"/>
                </a:solidFill>
              </a:rPr>
              <a:t> Will- means while you are still </a:t>
            </a:r>
            <a:r>
              <a:rPr lang="en-US" i="1" dirty="0">
                <a:solidFill>
                  <a:schemeClr val="accent2"/>
                </a:solidFill>
              </a:rPr>
              <a:t>alive or living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4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3F684F-A95B-4972-9A30-74902D591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018905"/>
            <a:ext cx="10668000" cy="615553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00434C"/>
                </a:solidFill>
              </a:rPr>
              <a:t>LIVING WILL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9219" name="Rectangle 8">
            <a:extLst>
              <a:ext uri="{FF2B5EF4-FFF2-40B4-BE49-F238E27FC236}">
                <a16:creationId xmlns:a16="http://schemas.microsoft.com/office/drawing/2014/main" id="{A17D04F1-4318-4DD6-B27E-D66AE4D426B2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314647" y="2018905"/>
            <a:ext cx="10977418" cy="3418337"/>
          </a:xfrm>
        </p:spPr>
        <p:txBody>
          <a:bodyPr wrap="none" anchor="t">
            <a:normAutofit/>
          </a:bodyPr>
          <a:lstStyle/>
          <a:p>
            <a:pPr lvl="1" indent="0">
              <a:buNone/>
            </a:pPr>
            <a:r>
              <a:rPr lang="en-US" altLang="en-US" sz="1600" dirty="0">
                <a:solidFill>
                  <a:srgbClr val="007788"/>
                </a:solidFill>
              </a:rPr>
              <a:t>This Advance Directive shall be effective </a:t>
            </a:r>
            <a:r>
              <a:rPr lang="en-US" altLang="en-US" sz="1600" b="1" dirty="0">
                <a:solidFill>
                  <a:srgbClr val="007788"/>
                </a:solidFill>
              </a:rPr>
              <a:t>only</a:t>
            </a:r>
            <a:r>
              <a:rPr lang="en-US" altLang="en-US" sz="1600" dirty="0">
                <a:solidFill>
                  <a:srgbClr val="007788"/>
                </a:solidFill>
              </a:rPr>
              <a:t> if I am unable to communicate my instructions </a:t>
            </a:r>
            <a:r>
              <a:rPr lang="en-US" altLang="en-US" sz="1600" b="1" dirty="0">
                <a:solidFill>
                  <a:srgbClr val="007788"/>
                </a:solidFill>
              </a:rPr>
              <a:t>and</a:t>
            </a:r>
            <a:r>
              <a:rPr lang="en-US" altLang="en-US" sz="1600" dirty="0">
                <a:solidFill>
                  <a:srgbClr val="007788"/>
                </a:solidFill>
              </a:rPr>
              <a:t>: </a:t>
            </a:r>
          </a:p>
          <a:p>
            <a:pPr marL="626364" lvl="1" indent="-342900">
              <a:buAutoNum type="alphaUcPeriod"/>
            </a:pPr>
            <a:r>
              <a:rPr lang="en-US" altLang="en-US" sz="1600" dirty="0">
                <a:solidFill>
                  <a:srgbClr val="007788"/>
                </a:solidFill>
              </a:rPr>
              <a:t>I have an </a:t>
            </a:r>
            <a:r>
              <a:rPr lang="en-US" altLang="en-US" sz="1600" b="1" dirty="0">
                <a:solidFill>
                  <a:srgbClr val="007788"/>
                </a:solidFill>
              </a:rPr>
              <a:t>incurable</a:t>
            </a:r>
            <a:r>
              <a:rPr lang="en-US" altLang="en-US" sz="1600" dirty="0">
                <a:solidFill>
                  <a:srgbClr val="007788"/>
                </a:solidFill>
              </a:rPr>
              <a:t> injury, disease, illness or condition AND a </a:t>
            </a:r>
            <a:r>
              <a:rPr lang="en-US" altLang="en-US" sz="1600" b="1" dirty="0">
                <a:solidFill>
                  <a:srgbClr val="007788"/>
                </a:solidFill>
              </a:rPr>
              <a:t>medical doctor </a:t>
            </a:r>
            <a:r>
              <a:rPr lang="en-US" altLang="en-US" sz="1600" dirty="0">
                <a:solidFill>
                  <a:srgbClr val="007788"/>
                </a:solidFill>
              </a:rPr>
              <a:t>who has examined me has certified:</a:t>
            </a:r>
          </a:p>
          <a:p>
            <a:pPr marL="626364" lvl="1" indent="-342900">
              <a:buAutoNum type="alphaUcPeriod"/>
            </a:pPr>
            <a:endParaRPr lang="en-US" altLang="en-US" sz="1600" dirty="0">
              <a:solidFill>
                <a:srgbClr val="007788"/>
              </a:solidFill>
            </a:endParaRPr>
          </a:p>
          <a:p>
            <a:pPr marL="569214" lvl="1" indent="-285750"/>
            <a:r>
              <a:rPr lang="en-US" altLang="en-US" sz="1600" dirty="0" err="1">
                <a:solidFill>
                  <a:srgbClr val="007788"/>
                </a:solidFill>
              </a:rPr>
              <a:t>i</a:t>
            </a:r>
            <a:r>
              <a:rPr lang="en-US" altLang="en-US" sz="1600" dirty="0">
                <a:solidFill>
                  <a:srgbClr val="007788"/>
                </a:solidFill>
              </a:rPr>
              <a:t>. That such injury, disease, illness, or condition </a:t>
            </a:r>
            <a:r>
              <a:rPr lang="en-US" altLang="en-US" sz="1600" b="1" dirty="0">
                <a:solidFill>
                  <a:srgbClr val="007788"/>
                </a:solidFill>
              </a:rPr>
              <a:t>is terminal</a:t>
            </a:r>
            <a:r>
              <a:rPr lang="en-US" altLang="en-US" sz="1600" dirty="0">
                <a:solidFill>
                  <a:srgbClr val="007788"/>
                </a:solidFill>
              </a:rPr>
              <a:t>; and</a:t>
            </a:r>
          </a:p>
          <a:p>
            <a:pPr marL="569214" lvl="1" indent="-285750"/>
            <a:r>
              <a:rPr lang="en-US" altLang="en-US" sz="1600" dirty="0">
                <a:solidFill>
                  <a:srgbClr val="007788"/>
                </a:solidFill>
              </a:rPr>
              <a:t>ii. That the application of artificial life-sustaining procedures</a:t>
            </a:r>
          </a:p>
          <a:p>
            <a:pPr marL="569214" lvl="1" indent="-285750"/>
            <a:r>
              <a:rPr lang="en-US" altLang="en-US" sz="1600" dirty="0">
                <a:solidFill>
                  <a:srgbClr val="007788"/>
                </a:solidFill>
              </a:rPr>
              <a:t>would serve </a:t>
            </a:r>
            <a:r>
              <a:rPr lang="en-US" altLang="en-US" sz="1600" b="1" dirty="0">
                <a:solidFill>
                  <a:srgbClr val="007788"/>
                </a:solidFill>
              </a:rPr>
              <a:t>only to prolong artificially </a:t>
            </a:r>
            <a:r>
              <a:rPr lang="en-US" altLang="en-US" sz="1600" dirty="0">
                <a:solidFill>
                  <a:srgbClr val="007788"/>
                </a:solidFill>
              </a:rPr>
              <a:t>my life; and</a:t>
            </a:r>
          </a:p>
          <a:p>
            <a:pPr marL="569214" lvl="1" indent="-285750"/>
            <a:r>
              <a:rPr lang="en-US" altLang="en-US" sz="1600" dirty="0">
                <a:solidFill>
                  <a:srgbClr val="007788"/>
                </a:solidFill>
              </a:rPr>
              <a:t>iii. That my </a:t>
            </a:r>
            <a:r>
              <a:rPr lang="en-US" altLang="en-US" sz="1600" b="1" dirty="0">
                <a:solidFill>
                  <a:srgbClr val="007788"/>
                </a:solidFill>
              </a:rPr>
              <a:t>death is imminent</a:t>
            </a:r>
            <a:r>
              <a:rPr lang="en-US" altLang="en-US" sz="1600" dirty="0">
                <a:solidFill>
                  <a:srgbClr val="007788"/>
                </a:solidFill>
              </a:rPr>
              <a:t>, whether or not artificial life-sustaining procedures are utilized.</a:t>
            </a:r>
          </a:p>
          <a:p>
            <a:pPr lvl="1" indent="0">
              <a:buNone/>
            </a:pPr>
            <a:r>
              <a:rPr lang="en-US" altLang="en-US" sz="1600" dirty="0">
                <a:solidFill>
                  <a:srgbClr val="007788"/>
                </a:solidFill>
              </a:rPr>
              <a:t>OR </a:t>
            </a:r>
          </a:p>
          <a:p>
            <a:pPr lvl="1" indent="0">
              <a:buNone/>
            </a:pPr>
            <a:r>
              <a:rPr lang="en-US" altLang="en-US" sz="1600" dirty="0">
                <a:solidFill>
                  <a:srgbClr val="007788"/>
                </a:solidFill>
              </a:rPr>
              <a:t>B. I have been diagnosed as being in a </a:t>
            </a:r>
            <a:r>
              <a:rPr lang="en-US" altLang="en-US" sz="1600" b="1" dirty="0">
                <a:solidFill>
                  <a:srgbClr val="007788"/>
                </a:solidFill>
              </a:rPr>
              <a:t>persistent vegetative state</a:t>
            </a:r>
            <a:endParaRPr lang="en-US" altLang="en-US" sz="2300" b="1" dirty="0">
              <a:solidFill>
                <a:srgbClr val="007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5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F60BC-F2C2-4E3E-B238-8214C46CB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3. IDAHO POST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9585A-5E1F-40FA-8E64-BB4F04611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5508" y="1736935"/>
            <a:ext cx="6823437" cy="37562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lvl="1" indent="-285750" algn="just">
              <a:lnSpc>
                <a:spcPct val="100000"/>
              </a:lnSpc>
            </a:pPr>
            <a:r>
              <a:rPr lang="en-US" b="0" i="0" dirty="0">
                <a:solidFill>
                  <a:srgbClr val="111111"/>
                </a:solidFill>
                <a:effectLst/>
                <a:latin typeface="Lato" panose="020F0502020204030203" pitchFamily="34" charset="0"/>
              </a:rPr>
              <a:t>The</a:t>
            </a:r>
            <a:r>
              <a:rPr lang="en-US" b="1" i="0" dirty="0">
                <a:solidFill>
                  <a:srgbClr val="111111"/>
                </a:solidFill>
                <a:effectLst/>
                <a:latin typeface="Lato" panose="020F0502020204030203" pitchFamily="34" charset="0"/>
              </a:rPr>
              <a:t> </a:t>
            </a:r>
            <a:r>
              <a:rPr lang="en-US" b="1" i="0" dirty="0">
                <a:solidFill>
                  <a:srgbClr val="C00000"/>
                </a:solidFill>
                <a:effectLst/>
                <a:latin typeface="Lato" panose="020F0502020204030203" pitchFamily="34" charset="0"/>
              </a:rPr>
              <a:t>Physician Orders for Scope of Treatment</a:t>
            </a:r>
            <a:r>
              <a:rPr lang="en-US" b="0" i="0" dirty="0">
                <a:solidFill>
                  <a:srgbClr val="C00000"/>
                </a:solidFill>
                <a:effectLst/>
                <a:latin typeface="Lato" panose="020F0502020204030203" pitchFamily="34" charset="0"/>
              </a:rPr>
              <a:t> </a:t>
            </a:r>
            <a:r>
              <a:rPr lang="en-US" b="0" i="0" dirty="0">
                <a:solidFill>
                  <a:srgbClr val="111111"/>
                </a:solidFill>
                <a:effectLst/>
                <a:latin typeface="Lato" panose="020F0502020204030203" pitchFamily="34" charset="0"/>
              </a:rPr>
              <a:t>form, also called a </a:t>
            </a:r>
            <a:r>
              <a:rPr lang="en-US" b="1" i="0" dirty="0">
                <a:solidFill>
                  <a:srgbClr val="111111"/>
                </a:solidFill>
                <a:effectLst/>
                <a:latin typeface="Lato" panose="020F0502020204030203" pitchFamily="34" charset="0"/>
              </a:rPr>
              <a:t>POST</a:t>
            </a:r>
            <a:r>
              <a:rPr lang="en-US" b="0" i="0" dirty="0">
                <a:solidFill>
                  <a:srgbClr val="111111"/>
                </a:solidFill>
                <a:effectLst/>
                <a:latin typeface="Lato" panose="020F0502020204030203" pitchFamily="34" charset="0"/>
              </a:rPr>
              <a:t>, contains specific medical orders for individuals with a serious illness or approaching end of life and </a:t>
            </a:r>
            <a:r>
              <a:rPr lang="en-US" b="0" i="0" dirty="0">
                <a:solidFill>
                  <a:srgbClr val="C00000"/>
                </a:solidFill>
                <a:effectLst/>
                <a:latin typeface="Lato" panose="020F0502020204030203" pitchFamily="34" charset="0"/>
              </a:rPr>
              <a:t>complements</a:t>
            </a:r>
            <a:r>
              <a:rPr lang="en-US" b="0" i="0" dirty="0">
                <a:solidFill>
                  <a:srgbClr val="111111"/>
                </a:solidFill>
                <a:effectLst/>
                <a:latin typeface="Lato" panose="020F0502020204030203" pitchFamily="34" charset="0"/>
              </a:rPr>
              <a:t> the Advance Directive. </a:t>
            </a:r>
          </a:p>
          <a:p>
            <a:pPr marL="285750" lvl="1" indent="-285750" algn="just">
              <a:lnSpc>
                <a:spcPct val="100000"/>
              </a:lnSpc>
            </a:pPr>
            <a:r>
              <a:rPr lang="en-US" b="0" i="0" dirty="0">
                <a:solidFill>
                  <a:srgbClr val="111111"/>
                </a:solidFill>
                <a:effectLst/>
                <a:latin typeface="Lato" panose="020F0502020204030203" pitchFamily="34" charset="0"/>
              </a:rPr>
              <a:t>A copy of this form is available on request by emailing</a:t>
            </a:r>
            <a:r>
              <a:rPr lang="en-US" b="0" i="0" dirty="0">
                <a:solidFill>
                  <a:srgbClr val="0070C0"/>
                </a:solidFill>
                <a:effectLst/>
                <a:latin typeface="Lato" panose="020F0502020204030203" pitchFamily="34" charset="0"/>
              </a:rPr>
              <a:t> </a:t>
            </a:r>
            <a:r>
              <a:rPr lang="en-US" b="0" i="0" u="sng" dirty="0">
                <a:solidFill>
                  <a:srgbClr val="0070C0"/>
                </a:solidFill>
                <a:effectLst/>
                <a:latin typeface="Lato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ihdr@dhw.idaho.gov</a:t>
            </a:r>
            <a:r>
              <a:rPr lang="en-US" b="0" i="0" dirty="0">
                <a:solidFill>
                  <a:srgbClr val="111111"/>
                </a:solidFill>
                <a:effectLst/>
                <a:latin typeface="Lato" panose="020F0502020204030203" pitchFamily="34" charset="0"/>
              </a:rPr>
              <a:t>. Healthcare providers can also access the POST through the Idaho Healthcare Directive Registry. </a:t>
            </a:r>
          </a:p>
          <a:p>
            <a:pPr marL="285750" lvl="1" indent="-285750" algn="just">
              <a:lnSpc>
                <a:spcPct val="100000"/>
              </a:lnSpc>
            </a:pPr>
            <a:r>
              <a:rPr lang="en-US" b="0" i="0" dirty="0">
                <a:solidFill>
                  <a:srgbClr val="111111"/>
                </a:solidFill>
                <a:effectLst/>
                <a:latin typeface="Lato" panose="020F0502020204030203" pitchFamily="34" charset="0"/>
              </a:rPr>
              <a:t>This form </a:t>
            </a:r>
            <a:r>
              <a:rPr lang="en-US" b="1" i="0" dirty="0">
                <a:solidFill>
                  <a:srgbClr val="C00000"/>
                </a:solidFill>
                <a:effectLst/>
                <a:latin typeface="Lato" panose="020F0502020204030203" pitchFamily="34" charset="0"/>
              </a:rPr>
              <a:t>must</a:t>
            </a:r>
            <a:r>
              <a:rPr lang="en-US" b="0" i="0" dirty="0">
                <a:solidFill>
                  <a:srgbClr val="111111"/>
                </a:solidFill>
                <a:effectLst/>
                <a:latin typeface="Lato" panose="020F0502020204030203" pitchFamily="34" charset="0"/>
              </a:rPr>
              <a:t> be completed and </a:t>
            </a:r>
            <a:r>
              <a:rPr lang="en-US" b="1" i="0" dirty="0">
                <a:solidFill>
                  <a:srgbClr val="C00000"/>
                </a:solidFill>
                <a:effectLst/>
                <a:latin typeface="Lato" panose="020F0502020204030203" pitchFamily="34" charset="0"/>
              </a:rPr>
              <a:t>signed </a:t>
            </a:r>
            <a:r>
              <a:rPr lang="en-US" i="0" dirty="0">
                <a:effectLst/>
                <a:latin typeface="Lato" panose="020F0502020204030203" pitchFamily="34" charset="0"/>
              </a:rPr>
              <a:t>by </a:t>
            </a:r>
            <a:r>
              <a:rPr lang="en-US" b="1" i="0" dirty="0">
                <a:solidFill>
                  <a:srgbClr val="C00000"/>
                </a:solidFill>
                <a:effectLst/>
                <a:latin typeface="Lato" panose="020F0502020204030203" pitchFamily="34" charset="0"/>
              </a:rPr>
              <a:t>you</a:t>
            </a:r>
            <a:r>
              <a:rPr lang="en-US" i="0" dirty="0">
                <a:effectLst/>
                <a:latin typeface="Lato" panose="020F0502020204030203" pitchFamily="34" charset="0"/>
              </a:rPr>
              <a:t> </a:t>
            </a:r>
            <a:r>
              <a:rPr lang="en-US" b="0" i="0" dirty="0">
                <a:solidFill>
                  <a:srgbClr val="111111"/>
                </a:solidFill>
                <a:effectLst/>
                <a:latin typeface="Lato" panose="020F0502020204030203" pitchFamily="34" charset="0"/>
              </a:rPr>
              <a:t>and your </a:t>
            </a:r>
            <a:r>
              <a:rPr lang="en-US" b="1" i="0" dirty="0">
                <a:solidFill>
                  <a:srgbClr val="C00000"/>
                </a:solidFill>
                <a:effectLst/>
                <a:latin typeface="Lato" panose="020F0502020204030203" pitchFamily="34" charset="0"/>
              </a:rPr>
              <a:t>healthcare provider</a:t>
            </a:r>
            <a:r>
              <a:rPr lang="en-US" b="0" i="0" dirty="0">
                <a:solidFill>
                  <a:srgbClr val="111111"/>
                </a:solidFill>
                <a:effectLst/>
                <a:latin typeface="Lato" panose="020F0502020204030203" pitchFamily="34" charset="0"/>
              </a:rPr>
              <a:t>. Contact your healthcare provider to ask more about completing a POST.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3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enhab">
      <a:dk1>
        <a:srgbClr val="000000"/>
      </a:dk1>
      <a:lt1>
        <a:srgbClr val="FFFFFF"/>
      </a:lt1>
      <a:dk2>
        <a:srgbClr val="FC8604"/>
      </a:dk2>
      <a:lt2>
        <a:srgbClr val="7030A0"/>
      </a:lt2>
      <a:accent1>
        <a:srgbClr val="FC8604"/>
      </a:accent1>
      <a:accent2>
        <a:srgbClr val="7030A0"/>
      </a:accent2>
      <a:accent3>
        <a:srgbClr val="AB73D5"/>
      </a:accent3>
      <a:accent4>
        <a:srgbClr val="FFFFFF"/>
      </a:accent4>
      <a:accent5>
        <a:srgbClr val="0CB09C"/>
      </a:accent5>
      <a:accent6>
        <a:srgbClr val="FC8604"/>
      </a:accent6>
      <a:hlink>
        <a:srgbClr val="000000"/>
      </a:hlink>
      <a:folHlink>
        <a:srgbClr val="AA58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2" ma:contentTypeDescription="Create a new document." ma:contentTypeScope="" ma:versionID="5a5774fd28510f591f3d0476b60c796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656ce980f6f53fc96333c5ee30c32b6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40004F-ECBB-442F-B301-37AB54AF87E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DDB3AF2-C017-4CD2-A76B-876D62AC39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7E98E9-8195-4D38-9683-95341A73803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344</TotalTime>
  <Words>979</Words>
  <Application>Microsoft Office PowerPoint</Application>
  <PresentationFormat>Widescreen</PresentationFormat>
  <Paragraphs>83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Lato</vt:lpstr>
      <vt:lpstr>Segoe UI</vt:lpstr>
      <vt:lpstr>Trebuchet MS</vt:lpstr>
      <vt:lpstr>Wingdings 3</vt:lpstr>
      <vt:lpstr>Facet</vt:lpstr>
      <vt:lpstr>IDAHO  Healthcare Directive </vt:lpstr>
      <vt:lpstr>IDAHO Advanced Directive</vt:lpstr>
      <vt:lpstr>Key Points: </vt:lpstr>
      <vt:lpstr>1. IDAHO Durable Power of Attorney for Healthcare:  </vt:lpstr>
      <vt:lpstr>What is “Durable” </vt:lpstr>
      <vt:lpstr>Who should be your  Durable Power of Attorney for Healthcare:   </vt:lpstr>
      <vt:lpstr>2. LIVING WILL  (main part of Advanced Directives)</vt:lpstr>
      <vt:lpstr>LIVING WILL  </vt:lpstr>
      <vt:lpstr>3. IDAHO POST </vt:lpstr>
      <vt:lpstr>POST: Physician Order for Scope Of Treatment  (what it looks like on the portion of the Advance Care Directives)  </vt:lpstr>
      <vt:lpstr>PowerPoint Presentation</vt:lpstr>
      <vt:lpstr>Where to find the document </vt:lpstr>
      <vt:lpstr>THANK YOU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of Attorney </dc:title>
  <dc:subject/>
  <dc:creator>Ouwehand, Kimberly (Enhabit)</dc:creator>
  <cp:keywords/>
  <dc:description/>
  <cp:lastModifiedBy>Kimberly Ouwehand</cp:lastModifiedBy>
  <cp:revision>9</cp:revision>
  <dcterms:created xsi:type="dcterms:W3CDTF">2023-11-07T15:34:08Z</dcterms:created>
  <dcterms:modified xsi:type="dcterms:W3CDTF">2025-04-08T23:38:19Z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